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4"/>
  </p:sldMasterIdLst>
  <p:notesMasterIdLst>
    <p:notesMasterId r:id="rId26"/>
  </p:notesMasterIdLst>
  <p:sldIdLst>
    <p:sldId id="256" r:id="rId5"/>
    <p:sldId id="275" r:id="rId6"/>
    <p:sldId id="268" r:id="rId7"/>
    <p:sldId id="267" r:id="rId8"/>
    <p:sldId id="290" r:id="rId9"/>
    <p:sldId id="276" r:id="rId10"/>
    <p:sldId id="271" r:id="rId11"/>
    <p:sldId id="289" r:id="rId12"/>
    <p:sldId id="288" r:id="rId13"/>
    <p:sldId id="295" r:id="rId14"/>
    <p:sldId id="294" r:id="rId15"/>
    <p:sldId id="296" r:id="rId16"/>
    <p:sldId id="285" r:id="rId17"/>
    <p:sldId id="291" r:id="rId18"/>
    <p:sldId id="292" r:id="rId19"/>
    <p:sldId id="293" r:id="rId20"/>
    <p:sldId id="287" r:id="rId21"/>
    <p:sldId id="283" r:id="rId22"/>
    <p:sldId id="280" r:id="rId23"/>
    <p:sldId id="278" r:id="rId24"/>
    <p:sldId id="260" r:id="rId25"/>
  </p:sldIdLst>
  <p:sldSz cx="12192000" cy="6858000"/>
  <p:notesSz cx="6858000" cy="9144000"/>
  <p:embeddedFontLst>
    <p:embeddedFont>
      <p:font typeface="Athiti Medium" panose="00000600000000000000" pitchFamily="2" charset="-34"/>
      <p:regular r:id="rId27"/>
    </p:embeddedFont>
    <p:embeddedFont>
      <p:font typeface="Bahnschrift" panose="020B0502040204020203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Mitr Medium" panose="00000600000000000000" pitchFamily="2" charset="-34"/>
      <p:regular r:id="rId36"/>
    </p:embeddedFont>
    <p:embeddedFont>
      <p:font typeface="Prompt" panose="00000500000000000000" pitchFamily="2" charset="-34"/>
      <p:regular r:id="rId37"/>
      <p:bold r:id="rId38"/>
      <p:italic r:id="rId39"/>
      <p:boldItalic r:id="rId40"/>
    </p:embeddedFont>
    <p:embeddedFont>
      <p:font typeface="Segoe UI Historic" panose="020B0502040204020203" pitchFamily="34" charset="0"/>
      <p:regular r:id="rId41"/>
    </p:embeddedFont>
    <p:embeddedFont>
      <p:font typeface="Trade Gothic Next Heavy" panose="020B0903040303020004" pitchFamily="34" charset="0"/>
      <p:bold r:id="rId42"/>
      <p:boldItalic r:id="rId43"/>
    </p:embeddedFont>
    <p:embeddedFont>
      <p:font typeface="Yu Gothic UI Semibold" panose="020B0700000000000000" pitchFamily="34" charset="-128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7CC1593D-B9ED-486B-8270-828A6BDFE0E4}">
          <p14:sldIdLst>
            <p14:sldId id="256"/>
            <p14:sldId id="275"/>
            <p14:sldId id="268"/>
            <p14:sldId id="267"/>
            <p14:sldId id="290"/>
            <p14:sldId id="276"/>
            <p14:sldId id="271"/>
            <p14:sldId id="289"/>
            <p14:sldId id="288"/>
            <p14:sldId id="295"/>
            <p14:sldId id="294"/>
          </p14:sldIdLst>
        </p14:section>
        <p14:section name="ส่วนบทสรุป" id="{5B683E71-444B-4C4C-81F5-95B4E804FC92}">
          <p14:sldIdLst>
            <p14:sldId id="296"/>
          </p14:sldIdLst>
        </p14:section>
        <p14:section name="ส่วน 1" id="{E96A611F-4219-485E-A479-FC4553F33BA4}">
          <p14:sldIdLst>
            <p14:sldId id="285"/>
          </p14:sldIdLst>
        </p14:section>
        <p14:section name="ส่วน 2" id="{6F55388E-5EA0-4FAB-802D-87673876F774}">
          <p14:sldIdLst>
            <p14:sldId id="291"/>
          </p14:sldIdLst>
        </p14:section>
        <p14:section name="ส่วน 3" id="{B510F9AD-9B9F-4554-B5E4-926F0C25C8A5}">
          <p14:sldIdLst>
            <p14:sldId id="292"/>
          </p14:sldIdLst>
        </p14:section>
        <p14:section name="ส่วน 4" id="{D1F84ADF-F490-4AC9-86F5-DABA8C65C308}">
          <p14:sldIdLst>
            <p14:sldId id="293"/>
            <p14:sldId id="287"/>
            <p14:sldId id="283"/>
            <p14:sldId id="280"/>
            <p14:sldId id="27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EDB"/>
    <a:srgbClr val="13CF36"/>
    <a:srgbClr val="34D443"/>
    <a:srgbClr val="F9F9F9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5453F-AD18-404E-B3AF-78A3A9392EC8}" v="9" dt="2023-03-19T17:38:29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3792" autoAdjust="0"/>
  </p:normalViewPr>
  <p:slideViewPr>
    <p:cSldViewPr snapToGrid="0">
      <p:cViewPr varScale="1">
        <p:scale>
          <a:sx n="59" d="100"/>
          <a:sy n="59" d="100"/>
        </p:scale>
        <p:origin x="1076" y="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et Ornthong" userId="9a2ed157-ab3f-427b-92fa-04c47f12a3e8" providerId="ADAL" clId="{4355453F-AD18-404E-B3AF-78A3A9392EC8}"/>
    <pc:docChg chg="undo custSel addSld delSld modSld addSection modSection">
      <pc:chgData name="Peet Ornthong" userId="9a2ed157-ab3f-427b-92fa-04c47f12a3e8" providerId="ADAL" clId="{4355453F-AD18-404E-B3AF-78A3A9392EC8}" dt="2023-03-19T17:38:29.199" v="18"/>
      <pc:docMkLst>
        <pc:docMk/>
      </pc:docMkLst>
      <pc:sldChg chg="modAnim">
        <pc:chgData name="Peet Ornthong" userId="9a2ed157-ab3f-427b-92fa-04c47f12a3e8" providerId="ADAL" clId="{4355453F-AD18-404E-B3AF-78A3A9392EC8}" dt="2023-03-19T17:38:15.225" v="12"/>
        <pc:sldMkLst>
          <pc:docMk/>
          <pc:sldMk cId="3220005664" sldId="285"/>
        </pc:sldMkLst>
      </pc:sldChg>
      <pc:sldChg chg="modAnim">
        <pc:chgData name="Peet Ornthong" userId="9a2ed157-ab3f-427b-92fa-04c47f12a3e8" providerId="ADAL" clId="{4355453F-AD18-404E-B3AF-78A3A9392EC8}" dt="2023-03-19T17:38:19.935" v="14"/>
        <pc:sldMkLst>
          <pc:docMk/>
          <pc:sldMk cId="1957285930" sldId="291"/>
        </pc:sldMkLst>
      </pc:sldChg>
      <pc:sldChg chg="modAnim">
        <pc:chgData name="Peet Ornthong" userId="9a2ed157-ab3f-427b-92fa-04c47f12a3e8" providerId="ADAL" clId="{4355453F-AD18-404E-B3AF-78A3A9392EC8}" dt="2023-03-19T17:38:24.915" v="16"/>
        <pc:sldMkLst>
          <pc:docMk/>
          <pc:sldMk cId="274183383" sldId="292"/>
        </pc:sldMkLst>
      </pc:sldChg>
      <pc:sldChg chg="modAnim">
        <pc:chgData name="Peet Ornthong" userId="9a2ed157-ab3f-427b-92fa-04c47f12a3e8" providerId="ADAL" clId="{4355453F-AD18-404E-B3AF-78A3A9392EC8}" dt="2023-03-19T17:38:29.199" v="18"/>
        <pc:sldMkLst>
          <pc:docMk/>
          <pc:sldMk cId="1762684840" sldId="293"/>
        </pc:sldMkLst>
      </pc:sldChg>
      <pc:sldChg chg="addSp delSp modSp new mod">
        <pc:chgData name="Peet Ornthong" userId="9a2ed157-ab3f-427b-92fa-04c47f12a3e8" providerId="ADAL" clId="{4355453F-AD18-404E-B3AF-78A3A9392EC8}" dt="2023-03-19T17:38:00.249" v="10" actId="1076"/>
        <pc:sldMkLst>
          <pc:docMk/>
          <pc:sldMk cId="1629721384" sldId="296"/>
        </pc:sldMkLst>
        <pc:spChg chg="del">
          <ac:chgData name="Peet Ornthong" userId="9a2ed157-ab3f-427b-92fa-04c47f12a3e8" providerId="ADAL" clId="{4355453F-AD18-404E-B3AF-78A3A9392EC8}" dt="2023-03-19T17:37:32.744" v="3" actId="478"/>
          <ac:spMkLst>
            <pc:docMk/>
            <pc:sldMk cId="1629721384" sldId="296"/>
            <ac:spMk id="2" creationId="{6A08364D-FA2B-5B31-58C6-7C5984D8EC21}"/>
          </ac:spMkLst>
        </pc:spChg>
        <pc:spChg chg="add mod">
          <ac:chgData name="Peet Ornthong" userId="9a2ed157-ab3f-427b-92fa-04c47f12a3e8" providerId="ADAL" clId="{4355453F-AD18-404E-B3AF-78A3A9392EC8}" dt="2023-03-19T17:37:39.359" v="4" actId="1076"/>
          <ac:spMkLst>
            <pc:docMk/>
            <pc:sldMk cId="1629721384" sldId="296"/>
            <ac:spMk id="6" creationId="{8E0266B9-128B-2D34-6CD5-64E2A4FB464F}"/>
          </ac:spMkLst>
        </pc:spChg>
        <pc:spChg chg="add mod">
          <ac:chgData name="Peet Ornthong" userId="9a2ed157-ab3f-427b-92fa-04c47f12a3e8" providerId="ADAL" clId="{4355453F-AD18-404E-B3AF-78A3A9392EC8}" dt="2023-03-19T17:37:39.359" v="4" actId="1076"/>
          <ac:spMkLst>
            <pc:docMk/>
            <pc:sldMk cId="1629721384" sldId="296"/>
            <ac:spMk id="7" creationId="{3CF481B0-FA47-AA31-3790-4CD214C53193}"/>
          </ac:spMkLst>
        </pc:spChg>
        <pc:spChg chg="add mod">
          <ac:chgData name="Peet Ornthong" userId="9a2ed157-ab3f-427b-92fa-04c47f12a3e8" providerId="ADAL" clId="{4355453F-AD18-404E-B3AF-78A3A9392EC8}" dt="2023-03-19T17:37:39.359" v="4" actId="1076"/>
          <ac:spMkLst>
            <pc:docMk/>
            <pc:sldMk cId="1629721384" sldId="296"/>
            <ac:spMk id="8" creationId="{2C64E521-54E9-DDB5-A64D-AE25AA168D78}"/>
          </ac:spMkLst>
        </pc:spChg>
        <pc:graphicFrameChg chg="add mod modGraphic">
          <ac:chgData name="Peet Ornthong" userId="9a2ed157-ab3f-427b-92fa-04c47f12a3e8" providerId="ADAL" clId="{4355453F-AD18-404E-B3AF-78A3A9392EC8}" dt="2023-03-19T17:38:00.249" v="10" actId="1076"/>
          <ac:graphicFrameMkLst>
            <pc:docMk/>
            <pc:sldMk cId="1629721384" sldId="296"/>
            <ac:graphicFrameMk id="5" creationId="{333C851D-5B81-6C88-1043-0B59C5E3ACA0}"/>
          </ac:graphicFrameMkLst>
        </pc:graphicFrameChg>
      </pc:sldChg>
      <pc:sldChg chg="del">
        <pc:chgData name="Peet Ornthong" userId="9a2ed157-ab3f-427b-92fa-04c47f12a3e8" providerId="ADAL" clId="{4355453F-AD18-404E-B3AF-78A3A9392EC8}" dt="2023-03-19T17:37:05.200" v="0" actId="2696"/>
        <pc:sldMkLst>
          <pc:docMk/>
          <pc:sldMk cId="3515221686" sldId="296"/>
        </pc:sldMkLst>
      </pc:sldChg>
    </pc:docChg>
  </pc:docChgLst>
  <pc:docChgLst>
    <pc:chgData name="Peet Ornthong" userId="9a2ed157-ab3f-427b-92fa-04c47f12a3e8" providerId="ADAL" clId="{1DC55F7D-30A9-4DB2-A97D-FC79007292D0}"/>
    <pc:docChg chg="addSld modSld">
      <pc:chgData name="Peet Ornthong" userId="9a2ed157-ab3f-427b-92fa-04c47f12a3e8" providerId="ADAL" clId="{1DC55F7D-30A9-4DB2-A97D-FC79007292D0}" dt="2023-03-19T17:28:18.370" v="2" actId="680"/>
      <pc:docMkLst>
        <pc:docMk/>
      </pc:docMkLst>
      <pc:sldChg chg="modSp mod">
        <pc:chgData name="Peet Ornthong" userId="9a2ed157-ab3f-427b-92fa-04c47f12a3e8" providerId="ADAL" clId="{1DC55F7D-30A9-4DB2-A97D-FC79007292D0}" dt="2023-03-19T17:24:04.613" v="1" actId="20577"/>
        <pc:sldMkLst>
          <pc:docMk/>
          <pc:sldMk cId="2084293108" sldId="268"/>
        </pc:sldMkLst>
        <pc:spChg chg="mod">
          <ac:chgData name="Peet Ornthong" userId="9a2ed157-ab3f-427b-92fa-04c47f12a3e8" providerId="ADAL" clId="{1DC55F7D-30A9-4DB2-A97D-FC79007292D0}" dt="2023-03-19T17:24:04.613" v="1" actId="20577"/>
          <ac:spMkLst>
            <pc:docMk/>
            <pc:sldMk cId="2084293108" sldId="268"/>
            <ac:spMk id="13" creationId="{54C8830E-8C7A-0CC1-2BC4-FE9B10629225}"/>
          </ac:spMkLst>
        </pc:spChg>
      </pc:sldChg>
      <pc:sldChg chg="new">
        <pc:chgData name="Peet Ornthong" userId="9a2ed157-ab3f-427b-92fa-04c47f12a3e8" providerId="ADAL" clId="{1DC55F7D-30A9-4DB2-A97D-FC79007292D0}" dt="2023-03-19T17:28:18.370" v="2" actId="680"/>
        <pc:sldMkLst>
          <pc:docMk/>
          <pc:sldMk cId="3515221686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9AB61-D19C-462C-9C83-3F85F418D0FA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FD5D8-6E51-4C43-942E-35D7B1E54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1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ในการตัดค าตามปกติ ฟังก์ชันใน </a:t>
            </a:r>
            <a:r>
              <a:rPr lang="en-US" dirty="0"/>
              <a:t>Python</a:t>
            </a:r>
            <a:r>
              <a:rPr lang="th-TH" dirty="0"/>
              <a:t>จะไม่เข้าใจตัวเลขต่าง ๆ เพราะตัวเลข</a:t>
            </a:r>
            <a:r>
              <a:rPr lang="th-TH" dirty="0" err="1"/>
              <a:t>เป็</a:t>
            </a:r>
            <a:r>
              <a:rPr lang="th-TH" dirty="0"/>
              <a:t> นค</a:t>
            </a:r>
            <a:r>
              <a:rPr lang="th-TH" dirty="0" err="1"/>
              <a:t>่า</a:t>
            </a:r>
            <a:r>
              <a:rPr lang="th-TH" dirty="0"/>
              <a:t>เฉพาะของแต่ ละข้อความ และไม่ถือเป็นคา ในภาษาน้ัน ๆ ดงัน</a:t>
            </a:r>
            <a:r>
              <a:rPr lang="th-TH" dirty="0" err="1"/>
              <a:t>้ัน</a:t>
            </a:r>
            <a:r>
              <a:rPr lang="th-TH" dirty="0"/>
              <a:t> ในงาน</a:t>
            </a:r>
            <a:r>
              <a:rPr lang="th-TH" dirty="0" err="1"/>
              <a:t>วิจ</a:t>
            </a:r>
            <a:r>
              <a:rPr lang="th-TH" dirty="0"/>
              <a:t>ยัน</a:t>
            </a:r>
            <a:r>
              <a:rPr lang="th-TH" dirty="0" err="1"/>
              <a:t>้ี</a:t>
            </a:r>
            <a:r>
              <a:rPr lang="th-TH" dirty="0"/>
              <a:t>จะมีการเปลี่ยน</a:t>
            </a:r>
            <a:r>
              <a:rPr lang="th-TH" dirty="0" err="1"/>
              <a:t>ตวั</a:t>
            </a:r>
            <a:r>
              <a:rPr lang="th-TH" dirty="0"/>
              <a:t>เลขเหล่าน</a:t>
            </a:r>
            <a:r>
              <a:rPr lang="th-TH" dirty="0" err="1"/>
              <a:t>้ี</a:t>
            </a:r>
            <a:r>
              <a:rPr lang="th-TH" dirty="0"/>
              <a:t>ให้กลายเป็น “</a:t>
            </a:r>
            <a:r>
              <a:rPr lang="en-US" dirty="0"/>
              <a:t>num” </a:t>
            </a:r>
            <a:r>
              <a:rPr lang="th-TH" dirty="0"/>
              <a:t>เพื่อให้ตัวเลขทุกตัวที่มีขนาดความยาวแตกต่างกัน ถูกเปลี่ยน</a:t>
            </a:r>
            <a:r>
              <a:rPr lang="th-TH" dirty="0" err="1"/>
              <a:t>เป็</a:t>
            </a:r>
            <a:r>
              <a:rPr lang="th-TH" dirty="0"/>
              <a:t> นรูปแบบเดียวกันเพื่อให้ง่ายต่อการ ประมวลผล</a:t>
            </a:r>
            <a:r>
              <a:rPr lang="en-US" dirty="0"/>
              <a:t> </a:t>
            </a:r>
            <a:r>
              <a:rPr lang="th-TH" dirty="0"/>
              <a:t>หลังจากการตัดค า และแปลงข้อมูลตัวเลข จะน าคา ที่ถูกตด</a:t>
            </a:r>
            <a:r>
              <a:rPr lang="th-TH" dirty="0" err="1"/>
              <a:t>ัแ</a:t>
            </a:r>
            <a:r>
              <a:rPr lang="th-TH" dirty="0"/>
              <a:t>ละแปลงเหล่าน</a:t>
            </a:r>
            <a:r>
              <a:rPr lang="th-TH" dirty="0" err="1"/>
              <a:t>้ัน</a:t>
            </a:r>
            <a:r>
              <a:rPr lang="th-TH" dirty="0"/>
              <a:t> เปลี่ยนให้อยู่ใน รูปแบบอาร์เรย์ เนื่องจากคอมพิวเตอร์ไม่มีความสามารถในการเรี </a:t>
            </a:r>
            <a:r>
              <a:rPr lang="th-TH" dirty="0" err="1"/>
              <a:t>ยน</a:t>
            </a:r>
            <a:r>
              <a:rPr lang="th-TH" dirty="0"/>
              <a:t>รู้ภาษาของมนุษย์</a:t>
            </a:r>
            <a:r>
              <a:rPr lang="th-TH" dirty="0" err="1"/>
              <a:t>เป็</a:t>
            </a:r>
            <a:r>
              <a:rPr lang="th-TH" dirty="0"/>
              <a:t> นค า แต่มี ความสามารถในการเรียนรู้ค าต่าง ๆ ที่อยู่ในรูปแบบอาร์เรย์ โดยใ</a:t>
            </a:r>
            <a:r>
              <a:rPr lang="th-TH" dirty="0" err="1"/>
              <a:t>ชฟ้</a:t>
            </a:r>
            <a:r>
              <a:rPr lang="th-TH" dirty="0"/>
              <a:t> ังก์ชน</a:t>
            </a:r>
            <a:r>
              <a:rPr lang="th-TH" dirty="0" err="1"/>
              <a:t>ั่</a:t>
            </a:r>
            <a:r>
              <a:rPr lang="th-TH" dirty="0"/>
              <a:t> </a:t>
            </a:r>
            <a:r>
              <a:rPr lang="en-US" dirty="0"/>
              <a:t>Python </a:t>
            </a:r>
            <a:r>
              <a:rPr lang="th-TH" dirty="0"/>
              <a:t>คือ </a:t>
            </a:r>
            <a:r>
              <a:rPr lang="en-US" dirty="0" err="1"/>
              <a:t>TfidfVectorizer</a:t>
            </a:r>
            <a:r>
              <a:rPr lang="en-US" dirty="0"/>
              <a:t> </a:t>
            </a:r>
            <a:r>
              <a:rPr lang="th-TH" dirty="0"/>
              <a:t>เข้า มาช่วยในการแปลงค าที่ถูกตัดและแปลงข้อมูลตัวเลขให้อยู่ในรูปแบบ</a:t>
            </a:r>
            <a:r>
              <a:rPr lang="th-TH" dirty="0" err="1"/>
              <a:t>เป็</a:t>
            </a:r>
            <a:r>
              <a:rPr lang="th-TH" dirty="0"/>
              <a:t> นอาร์</a:t>
            </a:r>
            <a:r>
              <a:rPr lang="th-TH" dirty="0" err="1"/>
              <a:t>เรย</a:t>
            </a:r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FD5D8-6E51-4C43-942E-35D7B1E54E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0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FD5D8-6E51-4C43-942E-35D7B1E54E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29C9-9B51-444D-7264-2944C19C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74FFF-5BD3-CD69-DF55-ECC5F5AF8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B52D8-95E8-8CC2-6DD2-BCA80864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7FA8E-91CD-DF07-BF32-DBDD8C422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4840-CD1E-42E2-0665-85CD41BF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7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A8E2-5CD9-23FE-AA69-B6050D9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D10E1-8D9B-7930-E970-A16F49E2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7959C-F46C-B605-4098-747390D5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9932F-87B1-CA39-92B6-AC92CDC0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9E329-3D34-7EDE-64A2-79CEEE05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36B51-EBCB-5967-C6C6-D5D7BFDD6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76E47-6576-189E-A378-0C64EC85A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9E4C1-0F27-5840-2BBD-DAED1830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C194A-F1EA-DA3A-BDDB-E3BDE2F8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CF00F-EA0B-74AE-724B-AD0FEFF6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1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B357-12B3-A584-FE89-1340BB9E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0B88-F570-4D77-7D73-1018108D3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DCE99-7A2C-DBE1-618B-BC1FA7D4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51592-CD6C-445B-F66C-4911F83CC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8C4F2-912F-9FA0-8CC9-4A64427A2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4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7730-07ED-BC7F-3D9A-5EF5BEEB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87B9F-DBB1-6E2C-BEF4-1D785ED5A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B7DAE-4789-43A7-018D-A368D672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48AE-709E-D354-AB6B-E5BEC764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59817-5ABB-33FE-ACA4-4FC7AD63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0B32-D844-4DC4-F35B-C43CD9A5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7C78-DA56-E618-7CB9-5061EA160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9D51B-AC67-02BE-3966-B6BD7A8FF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C22E7-3770-3451-EF13-F1817D1D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832A-AFAA-E581-AB2E-31116875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017B0-920B-9964-9871-6EE80FBC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6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8D7C-5A00-0FB7-C204-8E972E2C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DB7A0-F3AA-747C-7698-E8C2B5675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DF595-E8E0-E4A7-2671-A35C990D7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1F63A-8DD8-25C8-A7D4-DC2C4C120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709240-2661-A740-65E1-EEB8BA940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DB029-4A8F-A303-ECDF-6D1658B4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6429A-CCF2-874A-547E-10B8E70C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C1B58-6B3A-A3A7-C24E-A50402A9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0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A241-23B9-9222-9F61-346BD686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3CC2F-73C3-B24D-0E75-CC57A70E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A9CC-7437-2325-3210-FC055519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1C692-36C6-A52A-1228-1BEF6E7C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6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458B2-DB32-2ABE-10D1-F2E20FC3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1B4EC-01CA-A67A-1A32-2A50D6BF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1240A-5581-3FE8-110C-25A2D2C1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1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205C-5FA1-2C29-A274-335AF8F12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0FB64-C170-5F00-4599-30D289011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A1E95-1C3D-8753-97DD-AAF27008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D7CD9-E6DE-EC0E-0666-BF3C58656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6D413-3FC3-2638-331D-B3F532E7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5A2A1-1C6A-0938-CAB8-9AA71AD2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5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3E32-6967-3A93-72AC-416B7975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5B503A-D0EC-6545-856F-9D63AD6AA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5C1C9-E278-567F-1517-D54E47BA6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82E08-1958-DC25-FE8F-3B3CBEEA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0B86D-B011-854A-5D28-07B42FCE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F4199-C654-1298-1386-1C93ADEF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9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A448F-7219-2838-60D6-47EB9581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9DD58-C236-4047-CD99-C109EACB3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128F5-2A5E-D464-5F61-361A4DD85A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44DA7-834F-49FD-99F0-BD0044AFE297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61D5-AF22-BCCE-2E81-B7EC84640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18D7-E634-7AD3-0BD1-FAF818A6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2F697-9755-4727-9FAC-E65E79F3F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6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34.png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slide" Target="slide16.xml"/><Relationship Id="rId4" Type="http://schemas.openxmlformats.org/officeDocument/2006/relationships/image" Target="../media/image35.png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s://l.facebook.com/l.php?u=http%3A%2F%2Fwww.kasikornbank.com%2F%3Ffbclid%3DIwAR2KoSswNg9QNDD5kEkGZE7NS7QiZJ5pXvpzMnz306iOGBSNNXdvbJcU6C0&amp;h=AT3bHbYnSmRzc3AIimcHX7I_-O7NZ1E0zsbJeMaksAxBFYZecLnCTVg0RQYAFRp4Oml5jESg5EnapMAyPA0CTp6sSojZb2jxxarra70mrBWLf80ZrjlHWC_RZPKfMYCQ7JRFNg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sb.or.th/?fbclid=IwAR1n5wDymR6AtLbJj6tB1OGVTH7MKPtMgmSAI-rPj5-urzRjbt13DqMPR_w" TargetMode="External"/><Relationship Id="rId5" Type="http://schemas.openxmlformats.org/officeDocument/2006/relationships/hyperlink" Target="http://www.kasikornbank.com/" TargetMode="Externa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0003307" y="1240307"/>
            <a:ext cx="4377387" cy="4377387"/>
            <a:chOff x="0" y="0"/>
            <a:chExt cx="1913890" cy="1913890"/>
          </a:xfrm>
          <a:solidFill>
            <a:srgbClr val="002060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0241040" y="1478040"/>
            <a:ext cx="3901920" cy="390192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7428947" y="5442180"/>
            <a:ext cx="4109559" cy="4109559"/>
            <a:chOff x="0" y="0"/>
            <a:chExt cx="1913890" cy="1913890"/>
          </a:xfrm>
          <a:solidFill>
            <a:srgbClr val="002060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361068" cy="6858000"/>
            <a:chOff x="0" y="0"/>
            <a:chExt cx="157867" cy="2998468"/>
          </a:xfrm>
          <a:solidFill>
            <a:srgbClr val="002060"/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grpFill/>
          </p:spPr>
        </p:sp>
      </p:grpSp>
      <p:pic>
        <p:nvPicPr>
          <p:cNvPr id="16" name="Picture 15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E93330CD-8F24-DB50-90F6-E5A9E0F9A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60" b="9360"/>
          <a:stretch/>
        </p:blipFill>
        <p:spPr>
          <a:xfrm>
            <a:off x="6439540" y="2052246"/>
            <a:ext cx="9250464" cy="7380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D506A6-5D42-9273-4177-8CD39BBEBE40}"/>
              </a:ext>
            </a:extLst>
          </p:cNvPr>
          <p:cNvSpPr txBox="1"/>
          <p:nvPr/>
        </p:nvSpPr>
        <p:spPr>
          <a:xfrm>
            <a:off x="441351" y="6322303"/>
            <a:ext cx="4029075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0" i="0" dirty="0">
                <a:solidFill>
                  <a:srgbClr val="002060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 522391-2561 RESEARCH METHODS</a:t>
            </a:r>
            <a:endParaRPr lang="en-US" sz="1800" dirty="0">
              <a:solidFill>
                <a:srgbClr val="002060"/>
              </a:solidFill>
              <a:effectLst/>
              <a:latin typeface="Prompt" panose="00000500000000000000" pitchFamily="2" charset="-34"/>
              <a:ea typeface="Calibri" panose="020F0502020204030204" pitchFamily="34" charset="0"/>
              <a:cs typeface="Prompt" panose="00000500000000000000" pitchFamily="2" charset="-3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65D1A7-0465-0BFF-E5EE-4969A0B3A297}"/>
              </a:ext>
            </a:extLst>
          </p:cNvPr>
          <p:cNvSpPr/>
          <p:nvPr/>
        </p:nvSpPr>
        <p:spPr>
          <a:xfrm>
            <a:off x="4531322" y="6432203"/>
            <a:ext cx="400692" cy="133564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30997-1972-7112-4BDD-4399D94F6036}"/>
              </a:ext>
            </a:extLst>
          </p:cNvPr>
          <p:cNvSpPr txBox="1"/>
          <p:nvPr/>
        </p:nvSpPr>
        <p:spPr>
          <a:xfrm>
            <a:off x="706231" y="2848622"/>
            <a:ext cx="6481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การจำแนกข้อความหลอกหลวงและข้อความจริง จาก </a:t>
            </a:r>
            <a:r>
              <a:rPr lang="en-US" sz="2000" dirty="0">
                <a:solidFill>
                  <a:srgbClr val="002060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SMS</a:t>
            </a:r>
            <a:r>
              <a:rPr lang="th-TH" sz="2000" dirty="0">
                <a:solidFill>
                  <a:srgbClr val="002060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 </a:t>
            </a:r>
            <a:endParaRPr lang="en-US" sz="2000" dirty="0">
              <a:solidFill>
                <a:srgbClr val="002060"/>
              </a:solidFill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4CE962A5-5505-4BCE-A17A-9C63C50CA3EE}"/>
              </a:ext>
            </a:extLst>
          </p:cNvPr>
          <p:cNvSpPr txBox="1"/>
          <p:nvPr/>
        </p:nvSpPr>
        <p:spPr>
          <a:xfrm>
            <a:off x="733532" y="1334150"/>
            <a:ext cx="7386091" cy="131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solidFill>
                  <a:srgbClr val="002060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Classification of  fraudulent  and real message from SMS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F3303D0-4CE4-45C8-E1BC-4236C34182AD}"/>
              </a:ext>
            </a:extLst>
          </p:cNvPr>
          <p:cNvSpPr/>
          <p:nvPr/>
        </p:nvSpPr>
        <p:spPr>
          <a:xfrm>
            <a:off x="700391" y="4241259"/>
            <a:ext cx="2782111" cy="1234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8585F1-2B94-5074-C560-16305ACF4202}"/>
              </a:ext>
            </a:extLst>
          </p:cNvPr>
          <p:cNvSpPr txBox="1"/>
          <p:nvPr/>
        </p:nvSpPr>
        <p:spPr>
          <a:xfrm>
            <a:off x="1185876" y="4886235"/>
            <a:ext cx="185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630710440</a:t>
            </a:r>
            <a:endParaRPr lang="en-US" sz="2000" b="1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AA518-511D-8FCE-13DA-8C73A6D84CA6}"/>
              </a:ext>
            </a:extLst>
          </p:cNvPr>
          <p:cNvSpPr txBox="1"/>
          <p:nvPr/>
        </p:nvSpPr>
        <p:spPr>
          <a:xfrm>
            <a:off x="1191783" y="4549537"/>
            <a:ext cx="185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พีท อ่อนทอง</a:t>
            </a:r>
            <a:endParaRPr lang="en-US" sz="2000" b="1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20A776C-2893-BB47-F9FB-0000BB6CD2DD}"/>
              </a:ext>
            </a:extLst>
          </p:cNvPr>
          <p:cNvSpPr/>
          <p:nvPr/>
        </p:nvSpPr>
        <p:spPr>
          <a:xfrm>
            <a:off x="3989396" y="4223538"/>
            <a:ext cx="2782111" cy="1234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5C66EE-3A33-1598-9258-C5AF120A8303}"/>
              </a:ext>
            </a:extLst>
          </p:cNvPr>
          <p:cNvSpPr txBox="1"/>
          <p:nvPr/>
        </p:nvSpPr>
        <p:spPr>
          <a:xfrm>
            <a:off x="4647365" y="4868513"/>
            <a:ext cx="185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630710</a:t>
            </a:r>
            <a:r>
              <a:rPr lang="en-US" sz="2000" b="1" dirty="0">
                <a:solidFill>
                  <a:schemeClr val="bg1"/>
                </a:solidFill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820</a:t>
            </a:r>
            <a:endParaRPr lang="en-US" sz="2000" b="1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29398-F322-B91A-4AD0-24BF07360585}"/>
              </a:ext>
            </a:extLst>
          </p:cNvPr>
          <p:cNvSpPr txBox="1"/>
          <p:nvPr/>
        </p:nvSpPr>
        <p:spPr>
          <a:xfrm>
            <a:off x="4342565" y="4478653"/>
            <a:ext cx="244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อภิรักษ์ ดุลยเกษม</a:t>
            </a:r>
            <a:endParaRPr lang="en-US" sz="2000" b="1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35" name="Picture 34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D07AB008-FFE8-DEC8-FC70-1911B094D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7998" l="9961" r="89974">
                        <a14:foregroundMark x1="30469" y1="89941" x2="58333" y2="96582"/>
                        <a14:foregroundMark x1="58333" y1="96582" x2="64193" y2="96289"/>
                        <a14:foregroundMark x1="36523" y1="94287" x2="25130" y2="97998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2"/>
          <a:stretch/>
        </p:blipFill>
        <p:spPr>
          <a:xfrm>
            <a:off x="4946142" y="2844800"/>
            <a:ext cx="7629472" cy="6894782"/>
          </a:xfrm>
          <a:prstGeom prst="rect">
            <a:avLst/>
          </a:prstGeom>
        </p:spPr>
      </p:pic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A96F6B29-4EDC-12B6-8263-BB6C0FF2C2CD}"/>
              </a:ext>
            </a:extLst>
          </p:cNvPr>
          <p:cNvCxnSpPr/>
          <p:nvPr/>
        </p:nvCxnSpPr>
        <p:spPr>
          <a:xfrm rot="10800000" flipV="1">
            <a:off x="6592186" y="3072808"/>
            <a:ext cx="2668772" cy="956931"/>
          </a:xfrm>
          <a:prstGeom prst="curvedConnector3">
            <a:avLst>
              <a:gd name="adj1" fmla="val 71116"/>
            </a:avLst>
          </a:prstGeom>
          <a:ln w="190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C5CEC67E-1130-89E2-B0DF-6AA29EA3FAFF}"/>
              </a:ext>
            </a:extLst>
          </p:cNvPr>
          <p:cNvCxnSpPr/>
          <p:nvPr/>
        </p:nvCxnSpPr>
        <p:spPr>
          <a:xfrm rot="10800000">
            <a:off x="3253563" y="5730950"/>
            <a:ext cx="3476846" cy="478465"/>
          </a:xfrm>
          <a:prstGeom prst="curvedConnector3">
            <a:avLst>
              <a:gd name="adj1" fmla="val 63456"/>
            </a:avLst>
          </a:prstGeom>
          <a:ln w="190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7156F93-BFCD-206D-B41E-DC1AE6079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9" y="3440936"/>
            <a:ext cx="2095195" cy="209519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9CA32C7-A3FB-2C71-736B-F4D4833A7F08}"/>
              </a:ext>
            </a:extLst>
          </p:cNvPr>
          <p:cNvSpPr/>
          <p:nvPr/>
        </p:nvSpPr>
        <p:spPr>
          <a:xfrm>
            <a:off x="3240104" y="2869131"/>
            <a:ext cx="3517900" cy="1244600"/>
          </a:xfrm>
          <a:prstGeom prst="wedgeRoundRectCallout">
            <a:avLst>
              <a:gd name="adj1" fmla="val -66681"/>
              <a:gd name="adj2" fmla="val 42092"/>
              <a:gd name="adj3" fmla="val 16667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5D2CA-083E-8DA3-CDB1-02BF3FE05AD4}"/>
              </a:ext>
            </a:extLst>
          </p:cNvPr>
          <p:cNvSpPr txBox="1"/>
          <p:nvPr/>
        </p:nvSpPr>
        <p:spPr>
          <a:xfrm>
            <a:off x="3009013" y="3095027"/>
            <a:ext cx="397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I don’t know 12345….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33A6FF-CFD3-6FD1-57ED-AE24D22F6685}"/>
              </a:ext>
            </a:extLst>
          </p:cNvPr>
          <p:cNvCxnSpPr>
            <a:cxnSpLocks/>
          </p:cNvCxnSpPr>
          <p:nvPr/>
        </p:nvCxnSpPr>
        <p:spPr>
          <a:xfrm>
            <a:off x="5936250" y="2056731"/>
            <a:ext cx="1803400" cy="0"/>
          </a:xfrm>
          <a:prstGeom prst="straightConnector1">
            <a:avLst/>
          </a:prstGeom>
          <a:ln w="38100">
            <a:solidFill>
              <a:srgbClr val="304E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793054-2550-646A-4398-FCCB0EA06EF8}"/>
              </a:ext>
            </a:extLst>
          </p:cNvPr>
          <p:cNvSpPr txBox="1"/>
          <p:nvPr/>
        </p:nvSpPr>
        <p:spPr>
          <a:xfrm>
            <a:off x="7935544" y="1553381"/>
            <a:ext cx="3975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Mitr Medium" panose="00000600000000000000" pitchFamily="2" charset="-34"/>
                <a:cs typeface="Mitr Medium" panose="00000600000000000000" pitchFamily="2" charset="-34"/>
              </a:rPr>
              <a:t>“NUM”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9D133D-BE18-C07A-93E7-6FF888B3C1DB}"/>
              </a:ext>
            </a:extLst>
          </p:cNvPr>
          <p:cNvCxnSpPr>
            <a:cxnSpLocks/>
          </p:cNvCxnSpPr>
          <p:nvPr/>
        </p:nvCxnSpPr>
        <p:spPr>
          <a:xfrm>
            <a:off x="5936250" y="5183337"/>
            <a:ext cx="1803400" cy="0"/>
          </a:xfrm>
          <a:prstGeom prst="straightConnector1">
            <a:avLst/>
          </a:prstGeom>
          <a:ln w="38100">
            <a:solidFill>
              <a:srgbClr val="304E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3720D9-A495-F988-E1BC-53FC7341E861}"/>
              </a:ext>
            </a:extLst>
          </p:cNvPr>
          <p:cNvSpPr txBox="1"/>
          <p:nvPr/>
        </p:nvSpPr>
        <p:spPr>
          <a:xfrm>
            <a:off x="2824530" y="3526560"/>
            <a:ext cx="397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I don’t know word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E4BA1-8F81-A632-6BD9-EABB03BB3C1F}"/>
              </a:ext>
            </a:extLst>
          </p:cNvPr>
          <p:cNvSpPr txBox="1"/>
          <p:nvPr/>
        </p:nvSpPr>
        <p:spPr>
          <a:xfrm>
            <a:off x="8116821" y="2331424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tr Medium" panose="00000600000000000000" pitchFamily="2" charset="-34"/>
                <a:cs typeface="Mitr Medium" panose="00000600000000000000" pitchFamily="2" charset="-34"/>
              </a:rPr>
              <a:t>Numeric to “NUM”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69A43-B99E-8E2E-C8AC-C2BE1DC1D210}"/>
              </a:ext>
            </a:extLst>
          </p:cNvPr>
          <p:cNvSpPr txBox="1"/>
          <p:nvPr/>
        </p:nvSpPr>
        <p:spPr>
          <a:xfrm>
            <a:off x="7905065" y="4862867"/>
            <a:ext cx="39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Mitr Medium" panose="00000600000000000000" pitchFamily="2" charset="-34"/>
                <a:cs typeface="Mitr Medium" panose="00000600000000000000" pitchFamily="2" charset="-34"/>
              </a:rPr>
              <a:t>TfidfVectorizer</a:t>
            </a:r>
            <a:endParaRPr lang="en-US" sz="36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264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185C3D-ECB7-BB10-4538-33835DC90371}"/>
              </a:ext>
            </a:extLst>
          </p:cNvPr>
          <p:cNvSpPr/>
          <p:nvPr/>
        </p:nvSpPr>
        <p:spPr>
          <a:xfrm>
            <a:off x="-1079500" y="-1653701"/>
            <a:ext cx="14274799" cy="71909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39700" dir="342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3B7F72-31BB-2F93-F8C8-63A79BB54578}"/>
              </a:ext>
            </a:extLst>
          </p:cNvPr>
          <p:cNvSpPr/>
          <p:nvPr/>
        </p:nvSpPr>
        <p:spPr>
          <a:xfrm>
            <a:off x="1212351" y="1778571"/>
            <a:ext cx="2321960" cy="263018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FC5CC4-E67D-A09D-AB87-934C6D829531}"/>
              </a:ext>
            </a:extLst>
          </p:cNvPr>
          <p:cNvSpPr/>
          <p:nvPr/>
        </p:nvSpPr>
        <p:spPr>
          <a:xfrm>
            <a:off x="6255249" y="1778571"/>
            <a:ext cx="2321960" cy="2630184"/>
          </a:xfrm>
          <a:prstGeom prst="roundRect">
            <a:avLst/>
          </a:prstGeom>
          <a:solidFill>
            <a:srgbClr val="13CF36"/>
          </a:solidFill>
          <a:ln>
            <a:solidFill>
              <a:srgbClr val="34D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AB5604-229D-9459-0061-7579F777510F}"/>
              </a:ext>
            </a:extLst>
          </p:cNvPr>
          <p:cNvSpPr/>
          <p:nvPr/>
        </p:nvSpPr>
        <p:spPr>
          <a:xfrm>
            <a:off x="3748355" y="1778571"/>
            <a:ext cx="2321960" cy="2630184"/>
          </a:xfrm>
          <a:prstGeom prst="roundRect">
            <a:avLst/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04B20B-F6BC-D41E-3D90-C13A7CC9952D}"/>
              </a:ext>
            </a:extLst>
          </p:cNvPr>
          <p:cNvSpPr/>
          <p:nvPr/>
        </p:nvSpPr>
        <p:spPr>
          <a:xfrm>
            <a:off x="8801527" y="1778571"/>
            <a:ext cx="2321960" cy="263018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0345B-31D5-75CD-A993-1D21E0EA15DB}"/>
              </a:ext>
            </a:extLst>
          </p:cNvPr>
          <p:cNvSpPr/>
          <p:nvPr/>
        </p:nvSpPr>
        <p:spPr>
          <a:xfrm>
            <a:off x="1382232" y="1518093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4BE3CF9-0CC9-84A1-3D9C-6A18038B6F8D}"/>
              </a:ext>
            </a:extLst>
          </p:cNvPr>
          <p:cNvSpPr/>
          <p:nvPr/>
        </p:nvSpPr>
        <p:spPr>
          <a:xfrm>
            <a:off x="3937590" y="1511004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94407E4-C972-2CFB-D26D-BF0315750D74}"/>
              </a:ext>
            </a:extLst>
          </p:cNvPr>
          <p:cNvSpPr/>
          <p:nvPr/>
        </p:nvSpPr>
        <p:spPr>
          <a:xfrm>
            <a:off x="6468139" y="1479107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24B031C-B514-02D1-C800-C466EB93DCC7}"/>
              </a:ext>
            </a:extLst>
          </p:cNvPr>
          <p:cNvSpPr/>
          <p:nvPr/>
        </p:nvSpPr>
        <p:spPr>
          <a:xfrm>
            <a:off x="9023497" y="1472018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375C5-6DCA-E4B9-1F50-BED29D86607A}"/>
              </a:ext>
            </a:extLst>
          </p:cNvPr>
          <p:cNvSpPr txBox="1"/>
          <p:nvPr/>
        </p:nvSpPr>
        <p:spPr>
          <a:xfrm>
            <a:off x="1515950" y="1694028"/>
            <a:ext cx="236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tr Medium" panose="00000600000000000000" pitchFamily="2" charset="-34"/>
                <a:cs typeface="Mitr Medium" panose="00000600000000000000" pitchFamily="2" charset="-34"/>
              </a:rPr>
              <a:t>Naive Bayes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67090B-6812-B7C2-E87C-749D7D296BFC}"/>
              </a:ext>
            </a:extLst>
          </p:cNvPr>
          <p:cNvSpPr txBox="1"/>
          <p:nvPr/>
        </p:nvSpPr>
        <p:spPr>
          <a:xfrm>
            <a:off x="7081440" y="1649348"/>
            <a:ext cx="145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LSTM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B7FEF2-C0FE-5735-5A4E-DEEC57DA5B93}"/>
              </a:ext>
            </a:extLst>
          </p:cNvPr>
          <p:cNvSpPr txBox="1"/>
          <p:nvPr/>
        </p:nvSpPr>
        <p:spPr>
          <a:xfrm>
            <a:off x="9658729" y="1614090"/>
            <a:ext cx="105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SVM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9C17A-B998-DDD9-CDF4-FBA31F326F8D}"/>
              </a:ext>
            </a:extLst>
          </p:cNvPr>
          <p:cNvSpPr txBox="1"/>
          <p:nvPr/>
        </p:nvSpPr>
        <p:spPr>
          <a:xfrm>
            <a:off x="3925423" y="1475636"/>
            <a:ext cx="189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Random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Forest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95283-6F91-8D3F-0BC3-156FDC89F30D}"/>
              </a:ext>
            </a:extLst>
          </p:cNvPr>
          <p:cNvSpPr txBox="1"/>
          <p:nvPr/>
        </p:nvSpPr>
        <p:spPr>
          <a:xfrm>
            <a:off x="3353823" y="5815916"/>
            <a:ext cx="37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M </a:t>
            </a:r>
            <a:r>
              <a:rPr lang="en-US" sz="4800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</a:t>
            </a:r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 DEL</a:t>
            </a:r>
          </a:p>
        </p:txBody>
      </p:sp>
      <p:pic>
        <p:nvPicPr>
          <p:cNvPr id="36" name="Picture 35" descr="Icon&#10;&#10;Description automatically generated with low confidence">
            <a:extLst>
              <a:ext uri="{FF2B5EF4-FFF2-40B4-BE49-F238E27FC236}">
                <a16:creationId xmlns:a16="http://schemas.microsoft.com/office/drawing/2014/main" id="{B1D2B3A6-D8FD-9F60-619D-4EEDB5933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37" y="2514905"/>
            <a:ext cx="1345896" cy="1345896"/>
          </a:xfrm>
          <a:prstGeom prst="rect">
            <a:avLst/>
          </a:prstGeom>
        </p:spPr>
      </p:pic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CB80C698-67A8-A488-129A-86EC90FBC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38" y="2379439"/>
            <a:ext cx="1413629" cy="1413629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2AD360CD-777B-AAA1-1EDE-0C3D0B56D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05" y="2387904"/>
            <a:ext cx="1515229" cy="1515229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5CBB32A6-5B57-8508-2CFA-797BB6EBF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38" y="2464105"/>
            <a:ext cx="1295095" cy="1295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08B106-BB3C-0BF5-D537-108197E019C8}"/>
              </a:ext>
            </a:extLst>
          </p:cNvPr>
          <p:cNvSpPr txBox="1"/>
          <p:nvPr/>
        </p:nvSpPr>
        <p:spPr>
          <a:xfrm>
            <a:off x="6619294" y="5701187"/>
            <a:ext cx="372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80 / 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F8CA4-653E-197D-C091-2C5E943B99EB}"/>
              </a:ext>
            </a:extLst>
          </p:cNvPr>
          <p:cNvSpPr txBox="1"/>
          <p:nvPr/>
        </p:nvSpPr>
        <p:spPr>
          <a:xfrm>
            <a:off x="6484017" y="6223458"/>
            <a:ext cx="372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rompt" panose="00000500000000000000" pitchFamily="2" charset="-34"/>
                <a:cs typeface="Prompt" panose="00000500000000000000" pitchFamily="2" charset="-34"/>
              </a:rPr>
              <a:t>Train / Test</a:t>
            </a:r>
          </a:p>
        </p:txBody>
      </p:sp>
    </p:spTree>
    <p:extLst>
      <p:ext uri="{BB962C8B-B14F-4D97-AF65-F5344CB8AC3E}">
        <p14:creationId xmlns:p14="http://schemas.microsoft.com/office/powerpoint/2010/main" val="50859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การซูมสรุป 4">
                <a:extLst>
                  <a:ext uri="{FF2B5EF4-FFF2-40B4-BE49-F238E27FC236}">
                    <a16:creationId xmlns:a16="http://schemas.microsoft.com/office/drawing/2014/main" id="{333C851D-5B81-6C88-1043-0B59C5E3AC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1788617"/>
                  </p:ext>
                </p:extLst>
              </p:nvPr>
            </p:nvGraphicFramePr>
            <p:xfrm>
              <a:off x="-500744" y="1236396"/>
              <a:ext cx="13585371" cy="5621604"/>
            </p:xfrm>
            <a:graphic>
              <a:graphicData uri="http://schemas.microsoft.com/office/powerpoint/2016/summaryzoom">
                <psuz:summaryZm>
                  <psuz:summaryZmObj sectionId="{E96A611F-4219-485E-A479-FC4553F33BA4}">
                    <psuz:zmPr id="{2FDF80BC-F175-4076-8BF0-F102E6874DA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11079" y="196756"/>
                          <a:ext cx="4497283" cy="25297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55388E-5EA0-4FAB-802D-87673876F774}">
                    <psuz:zmPr id="{5735BF7F-D3C7-46AA-B452-D4CA72A4184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77010" y="196756"/>
                          <a:ext cx="4497283" cy="25297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10F9AD-9B9F-4554-B5E4-926F0C25C8A5}">
                    <psuz:zmPr id="{9CC41DE0-3950-4980-AAC6-4CBFEB2FEEE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11079" y="2895126"/>
                          <a:ext cx="4497283" cy="25297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1F84ADF-F490-4AC9-86F5-DABA8C65C308}">
                    <psuz:zmPr id="{901289BF-B6C0-42A1-A57D-DFF4D1101E1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77010" y="2895126"/>
                          <a:ext cx="4497283" cy="25297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การซูมสรุป 4">
                <a:extLst>
                  <a:ext uri="{FF2B5EF4-FFF2-40B4-BE49-F238E27FC236}">
                    <a16:creationId xmlns:a16="http://schemas.microsoft.com/office/drawing/2014/main" id="{333C851D-5B81-6C88-1043-0B59C5E3ACA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500744" y="1236396"/>
                <a:ext cx="13585371" cy="5621604"/>
                <a:chOff x="-500744" y="1236396"/>
                <a:chExt cx="13585371" cy="5621604"/>
              </a:xfrm>
            </p:grpSpPr>
            <p:pic>
              <p:nvPicPr>
                <p:cNvPr id="2" name="รูปภาพ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10335" y="1433152"/>
                  <a:ext cx="4497283" cy="25297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รูปภาพ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6266" y="1433152"/>
                  <a:ext cx="4497283" cy="25297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รูปภาพ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10335" y="4131522"/>
                  <a:ext cx="4497283" cy="25297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รูปภาพ 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6266" y="4131522"/>
                  <a:ext cx="4497283" cy="252972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TextBox 33">
            <a:extLst>
              <a:ext uri="{FF2B5EF4-FFF2-40B4-BE49-F238E27FC236}">
                <a16:creationId xmlns:a16="http://schemas.microsoft.com/office/drawing/2014/main" id="{8E0266B9-128B-2D34-6CD5-64E2A4FB464F}"/>
              </a:ext>
            </a:extLst>
          </p:cNvPr>
          <p:cNvSpPr txBox="1"/>
          <p:nvPr/>
        </p:nvSpPr>
        <p:spPr>
          <a:xfrm>
            <a:off x="3527994" y="472600"/>
            <a:ext cx="37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M </a:t>
            </a:r>
            <a:r>
              <a:rPr lang="en-US" sz="4800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</a:t>
            </a:r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 DEL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CF481B0-FA47-AA31-3790-4CD214C53193}"/>
              </a:ext>
            </a:extLst>
          </p:cNvPr>
          <p:cNvSpPr txBox="1"/>
          <p:nvPr/>
        </p:nvSpPr>
        <p:spPr>
          <a:xfrm>
            <a:off x="6793465" y="357871"/>
            <a:ext cx="372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80 / 20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2C64E521-54E9-DDB5-A64D-AE25AA168D78}"/>
              </a:ext>
            </a:extLst>
          </p:cNvPr>
          <p:cNvSpPr txBox="1"/>
          <p:nvPr/>
        </p:nvSpPr>
        <p:spPr>
          <a:xfrm>
            <a:off x="6658188" y="880142"/>
            <a:ext cx="372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rompt" panose="00000500000000000000" pitchFamily="2" charset="-34"/>
                <a:cs typeface="Prompt" panose="00000500000000000000" pitchFamily="2" charset="-34"/>
              </a:rPr>
              <a:t>Train / Test</a:t>
            </a:r>
          </a:p>
        </p:txBody>
      </p:sp>
    </p:spTree>
    <p:extLst>
      <p:ext uri="{BB962C8B-B14F-4D97-AF65-F5344CB8AC3E}">
        <p14:creationId xmlns:p14="http://schemas.microsoft.com/office/powerpoint/2010/main" val="162972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12ADDA-6E50-84C9-97F2-EE84A34C71A7}"/>
              </a:ext>
            </a:extLst>
          </p:cNvPr>
          <p:cNvSpPr/>
          <p:nvPr/>
        </p:nvSpPr>
        <p:spPr>
          <a:xfrm>
            <a:off x="931182" y="1162053"/>
            <a:ext cx="6756399" cy="4533898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6D247-B900-D685-C417-0111734536B1}"/>
              </a:ext>
            </a:extLst>
          </p:cNvPr>
          <p:cNvSpPr/>
          <p:nvPr/>
        </p:nvSpPr>
        <p:spPr>
          <a:xfrm>
            <a:off x="7801913" y="1162053"/>
            <a:ext cx="3458905" cy="2178047"/>
          </a:xfrm>
          <a:prstGeom prst="roundRect">
            <a:avLst>
              <a:gd name="adj" fmla="val 2729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3087F-F35F-9318-CED0-2ED656E2C3CF}"/>
              </a:ext>
            </a:extLst>
          </p:cNvPr>
          <p:cNvSpPr/>
          <p:nvPr/>
        </p:nvSpPr>
        <p:spPr>
          <a:xfrm>
            <a:off x="7814613" y="3454400"/>
            <a:ext cx="3458905" cy="2222500"/>
          </a:xfrm>
          <a:prstGeom prst="roundRect">
            <a:avLst>
              <a:gd name="adj" fmla="val 2729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42032-1D7F-135C-7EC1-A4681DD3D0BF}"/>
              </a:ext>
            </a:extLst>
          </p:cNvPr>
          <p:cNvSpPr txBox="1"/>
          <p:nvPr/>
        </p:nvSpPr>
        <p:spPr>
          <a:xfrm>
            <a:off x="8341360" y="1369060"/>
            <a:ext cx="693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Naïve </a:t>
            </a:r>
          </a:p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Bayes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388C-31AA-4AF5-3D90-F9468D5FE996}"/>
              </a:ext>
            </a:extLst>
          </p:cNvPr>
          <p:cNvSpPr txBox="1"/>
          <p:nvPr/>
        </p:nvSpPr>
        <p:spPr>
          <a:xfrm>
            <a:off x="8455660" y="3794760"/>
            <a:ext cx="6936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96121-5C71-70EE-50DB-D46BFC73E922}"/>
              </a:ext>
            </a:extLst>
          </p:cNvPr>
          <p:cNvSpPr txBox="1"/>
          <p:nvPr/>
        </p:nvSpPr>
        <p:spPr>
          <a:xfrm>
            <a:off x="9776460" y="415036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DAE24-1345-21C8-0B7D-4B18642E3ADD}"/>
              </a:ext>
            </a:extLst>
          </p:cNvPr>
          <p:cNvSpPr txBox="1"/>
          <p:nvPr/>
        </p:nvSpPr>
        <p:spPr>
          <a:xfrm>
            <a:off x="8557260" y="4848860"/>
            <a:ext cx="693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Accuracy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D31189B-7F25-9FF8-C4B4-958A03CA6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6093"/>
              </p:ext>
            </p:extLst>
          </p:nvPr>
        </p:nvGraphicFramePr>
        <p:xfrm>
          <a:off x="1117600" y="2658140"/>
          <a:ext cx="6325190" cy="154979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6744">
                  <a:extLst>
                    <a:ext uri="{9D8B030D-6E8A-4147-A177-3AD203B41FA5}">
                      <a16:colId xmlns:a16="http://schemas.microsoft.com/office/drawing/2014/main" val="492747948"/>
                    </a:ext>
                  </a:extLst>
                </a:gridCol>
                <a:gridCol w="1307805">
                  <a:extLst>
                    <a:ext uri="{9D8B030D-6E8A-4147-A177-3AD203B41FA5}">
                      <a16:colId xmlns:a16="http://schemas.microsoft.com/office/drawing/2014/main" val="3308271443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3036701845"/>
                    </a:ext>
                  </a:extLst>
                </a:gridCol>
                <a:gridCol w="1180450">
                  <a:extLst>
                    <a:ext uri="{9D8B030D-6E8A-4147-A177-3AD203B41FA5}">
                      <a16:colId xmlns:a16="http://schemas.microsoft.com/office/drawing/2014/main" val="3314734185"/>
                    </a:ext>
                  </a:extLst>
                </a:gridCol>
                <a:gridCol w="1265038">
                  <a:extLst>
                    <a:ext uri="{9D8B030D-6E8A-4147-A177-3AD203B41FA5}">
                      <a16:colId xmlns:a16="http://schemas.microsoft.com/office/drawing/2014/main" val="1088669487"/>
                    </a:ext>
                  </a:extLst>
                </a:gridCol>
              </a:tblGrid>
              <a:tr h="4514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Precision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F1-Score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Support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224039"/>
                  </a:ext>
                </a:extLst>
              </a:tr>
              <a:tr h="5161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 (Real)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36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86728"/>
                  </a:ext>
                </a:extLst>
              </a:tr>
              <a:tr h="58223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(Defraud)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0.98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84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00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12ADDA-6E50-84C9-97F2-EE84A34C71A7}"/>
              </a:ext>
            </a:extLst>
          </p:cNvPr>
          <p:cNvSpPr/>
          <p:nvPr/>
        </p:nvSpPr>
        <p:spPr>
          <a:xfrm>
            <a:off x="931182" y="1162053"/>
            <a:ext cx="6756399" cy="4533898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6D247-B900-D685-C417-0111734536B1}"/>
              </a:ext>
            </a:extLst>
          </p:cNvPr>
          <p:cNvSpPr/>
          <p:nvPr/>
        </p:nvSpPr>
        <p:spPr>
          <a:xfrm>
            <a:off x="7801913" y="1162053"/>
            <a:ext cx="3458905" cy="2178047"/>
          </a:xfrm>
          <a:prstGeom prst="roundRect">
            <a:avLst>
              <a:gd name="adj" fmla="val 2729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3087F-F35F-9318-CED0-2ED656E2C3CF}"/>
              </a:ext>
            </a:extLst>
          </p:cNvPr>
          <p:cNvSpPr/>
          <p:nvPr/>
        </p:nvSpPr>
        <p:spPr>
          <a:xfrm>
            <a:off x="7814613" y="3454400"/>
            <a:ext cx="3458905" cy="2222500"/>
          </a:xfrm>
          <a:prstGeom prst="roundRect">
            <a:avLst>
              <a:gd name="adj" fmla="val 2729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42032-1D7F-135C-7EC1-A4681DD3D0BF}"/>
              </a:ext>
            </a:extLst>
          </p:cNvPr>
          <p:cNvSpPr txBox="1"/>
          <p:nvPr/>
        </p:nvSpPr>
        <p:spPr>
          <a:xfrm>
            <a:off x="8095827" y="1462193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Random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388C-31AA-4AF5-3D90-F9468D5FE996}"/>
              </a:ext>
            </a:extLst>
          </p:cNvPr>
          <p:cNvSpPr txBox="1"/>
          <p:nvPr/>
        </p:nvSpPr>
        <p:spPr>
          <a:xfrm>
            <a:off x="8455660" y="3794760"/>
            <a:ext cx="6936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96121-5C71-70EE-50DB-D46BFC73E922}"/>
              </a:ext>
            </a:extLst>
          </p:cNvPr>
          <p:cNvSpPr txBox="1"/>
          <p:nvPr/>
        </p:nvSpPr>
        <p:spPr>
          <a:xfrm>
            <a:off x="9776460" y="415036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DAE24-1345-21C8-0B7D-4B18642E3ADD}"/>
              </a:ext>
            </a:extLst>
          </p:cNvPr>
          <p:cNvSpPr txBox="1"/>
          <p:nvPr/>
        </p:nvSpPr>
        <p:spPr>
          <a:xfrm>
            <a:off x="8557260" y="4848860"/>
            <a:ext cx="693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157F6-6265-085A-3843-40E2E0A93C52}"/>
              </a:ext>
            </a:extLst>
          </p:cNvPr>
          <p:cNvSpPr txBox="1"/>
          <p:nvPr/>
        </p:nvSpPr>
        <p:spPr>
          <a:xfrm>
            <a:off x="8087361" y="2114127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Forest</a:t>
            </a:r>
          </a:p>
        </p:txBody>
      </p: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4931DC07-D2B3-D79A-A5CE-1303E880B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973591"/>
              </p:ext>
            </p:extLst>
          </p:nvPr>
        </p:nvGraphicFramePr>
        <p:xfrm>
          <a:off x="1117600" y="2658140"/>
          <a:ext cx="6325190" cy="154979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6744">
                  <a:extLst>
                    <a:ext uri="{9D8B030D-6E8A-4147-A177-3AD203B41FA5}">
                      <a16:colId xmlns:a16="http://schemas.microsoft.com/office/drawing/2014/main" val="492747948"/>
                    </a:ext>
                  </a:extLst>
                </a:gridCol>
                <a:gridCol w="1307805">
                  <a:extLst>
                    <a:ext uri="{9D8B030D-6E8A-4147-A177-3AD203B41FA5}">
                      <a16:colId xmlns:a16="http://schemas.microsoft.com/office/drawing/2014/main" val="3308271443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3036701845"/>
                    </a:ext>
                  </a:extLst>
                </a:gridCol>
                <a:gridCol w="1180450">
                  <a:extLst>
                    <a:ext uri="{9D8B030D-6E8A-4147-A177-3AD203B41FA5}">
                      <a16:colId xmlns:a16="http://schemas.microsoft.com/office/drawing/2014/main" val="3314734185"/>
                    </a:ext>
                  </a:extLst>
                </a:gridCol>
                <a:gridCol w="1265038">
                  <a:extLst>
                    <a:ext uri="{9D8B030D-6E8A-4147-A177-3AD203B41FA5}">
                      <a16:colId xmlns:a16="http://schemas.microsoft.com/office/drawing/2014/main" val="1088669487"/>
                    </a:ext>
                  </a:extLst>
                </a:gridCol>
              </a:tblGrid>
              <a:tr h="4514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Precision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F1-Score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Support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224039"/>
                  </a:ext>
                </a:extLst>
              </a:tr>
              <a:tr h="5161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 (Real)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0.92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0.93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36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86728"/>
                  </a:ext>
                </a:extLst>
              </a:tr>
              <a:tr h="58223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(Defraud)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0.93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84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28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12ADDA-6E50-84C9-97F2-EE84A34C71A7}"/>
              </a:ext>
            </a:extLst>
          </p:cNvPr>
          <p:cNvSpPr/>
          <p:nvPr/>
        </p:nvSpPr>
        <p:spPr>
          <a:xfrm>
            <a:off x="931182" y="1162053"/>
            <a:ext cx="6756399" cy="4533898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6D247-B900-D685-C417-0111734536B1}"/>
              </a:ext>
            </a:extLst>
          </p:cNvPr>
          <p:cNvSpPr/>
          <p:nvPr/>
        </p:nvSpPr>
        <p:spPr>
          <a:xfrm>
            <a:off x="7801913" y="1162053"/>
            <a:ext cx="3458905" cy="2178047"/>
          </a:xfrm>
          <a:prstGeom prst="roundRect">
            <a:avLst>
              <a:gd name="adj" fmla="val 2729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3087F-F35F-9318-CED0-2ED656E2C3CF}"/>
              </a:ext>
            </a:extLst>
          </p:cNvPr>
          <p:cNvSpPr/>
          <p:nvPr/>
        </p:nvSpPr>
        <p:spPr>
          <a:xfrm>
            <a:off x="7814613" y="3454400"/>
            <a:ext cx="3458905" cy="2222500"/>
          </a:xfrm>
          <a:prstGeom prst="roundRect">
            <a:avLst>
              <a:gd name="adj" fmla="val 2729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42032-1D7F-135C-7EC1-A4681DD3D0BF}"/>
              </a:ext>
            </a:extLst>
          </p:cNvPr>
          <p:cNvSpPr txBox="1"/>
          <p:nvPr/>
        </p:nvSpPr>
        <p:spPr>
          <a:xfrm>
            <a:off x="8500848" y="178373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LSTM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388C-31AA-4AF5-3D90-F9468D5FE996}"/>
              </a:ext>
            </a:extLst>
          </p:cNvPr>
          <p:cNvSpPr txBox="1"/>
          <p:nvPr/>
        </p:nvSpPr>
        <p:spPr>
          <a:xfrm>
            <a:off x="8455660" y="3794760"/>
            <a:ext cx="6936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96121-5C71-70EE-50DB-D46BFC73E922}"/>
              </a:ext>
            </a:extLst>
          </p:cNvPr>
          <p:cNvSpPr txBox="1"/>
          <p:nvPr/>
        </p:nvSpPr>
        <p:spPr>
          <a:xfrm>
            <a:off x="9776460" y="415036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DAE24-1345-21C8-0B7D-4B18642E3ADD}"/>
              </a:ext>
            </a:extLst>
          </p:cNvPr>
          <p:cNvSpPr txBox="1"/>
          <p:nvPr/>
        </p:nvSpPr>
        <p:spPr>
          <a:xfrm>
            <a:off x="8557260" y="4848860"/>
            <a:ext cx="693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Accuracy</a:t>
            </a:r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6AE4D670-831E-E6EA-8D4B-CD52ABEEB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801580"/>
              </p:ext>
            </p:extLst>
          </p:nvPr>
        </p:nvGraphicFramePr>
        <p:xfrm>
          <a:off x="1117600" y="2658140"/>
          <a:ext cx="6325190" cy="154979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6744">
                  <a:extLst>
                    <a:ext uri="{9D8B030D-6E8A-4147-A177-3AD203B41FA5}">
                      <a16:colId xmlns:a16="http://schemas.microsoft.com/office/drawing/2014/main" val="492747948"/>
                    </a:ext>
                  </a:extLst>
                </a:gridCol>
                <a:gridCol w="1307805">
                  <a:extLst>
                    <a:ext uri="{9D8B030D-6E8A-4147-A177-3AD203B41FA5}">
                      <a16:colId xmlns:a16="http://schemas.microsoft.com/office/drawing/2014/main" val="3308271443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3036701845"/>
                    </a:ext>
                  </a:extLst>
                </a:gridCol>
                <a:gridCol w="1180450">
                  <a:extLst>
                    <a:ext uri="{9D8B030D-6E8A-4147-A177-3AD203B41FA5}">
                      <a16:colId xmlns:a16="http://schemas.microsoft.com/office/drawing/2014/main" val="3314734185"/>
                    </a:ext>
                  </a:extLst>
                </a:gridCol>
                <a:gridCol w="1265038">
                  <a:extLst>
                    <a:ext uri="{9D8B030D-6E8A-4147-A177-3AD203B41FA5}">
                      <a16:colId xmlns:a16="http://schemas.microsoft.com/office/drawing/2014/main" val="1088669487"/>
                    </a:ext>
                  </a:extLst>
                </a:gridCol>
              </a:tblGrid>
              <a:tr h="4514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Precision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F1-Score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Support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224039"/>
                  </a:ext>
                </a:extLst>
              </a:tr>
              <a:tr h="5161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 (Real)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86728"/>
                  </a:ext>
                </a:extLst>
              </a:tr>
              <a:tr h="58223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(Defraud)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84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8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12ADDA-6E50-84C9-97F2-EE84A34C71A7}"/>
              </a:ext>
            </a:extLst>
          </p:cNvPr>
          <p:cNvSpPr/>
          <p:nvPr/>
        </p:nvSpPr>
        <p:spPr>
          <a:xfrm>
            <a:off x="931182" y="1162053"/>
            <a:ext cx="6756399" cy="4533898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6D247-B900-D685-C417-0111734536B1}"/>
              </a:ext>
            </a:extLst>
          </p:cNvPr>
          <p:cNvSpPr/>
          <p:nvPr/>
        </p:nvSpPr>
        <p:spPr>
          <a:xfrm>
            <a:off x="7801913" y="1162053"/>
            <a:ext cx="3458905" cy="2178047"/>
          </a:xfrm>
          <a:prstGeom prst="roundRect">
            <a:avLst>
              <a:gd name="adj" fmla="val 2729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3087F-F35F-9318-CED0-2ED656E2C3CF}"/>
              </a:ext>
            </a:extLst>
          </p:cNvPr>
          <p:cNvSpPr/>
          <p:nvPr/>
        </p:nvSpPr>
        <p:spPr>
          <a:xfrm>
            <a:off x="7814613" y="3454400"/>
            <a:ext cx="3458905" cy="2222500"/>
          </a:xfrm>
          <a:prstGeom prst="roundRect">
            <a:avLst>
              <a:gd name="adj" fmla="val 2729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42032-1D7F-135C-7EC1-A4681DD3D0BF}"/>
              </a:ext>
            </a:extLst>
          </p:cNvPr>
          <p:cNvSpPr txBox="1"/>
          <p:nvPr/>
        </p:nvSpPr>
        <p:spPr>
          <a:xfrm>
            <a:off x="8628439" y="1815628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SVM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388C-31AA-4AF5-3D90-F9468D5FE996}"/>
              </a:ext>
            </a:extLst>
          </p:cNvPr>
          <p:cNvSpPr txBox="1"/>
          <p:nvPr/>
        </p:nvSpPr>
        <p:spPr>
          <a:xfrm>
            <a:off x="8455660" y="3794760"/>
            <a:ext cx="6936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96121-5C71-70EE-50DB-D46BFC73E922}"/>
              </a:ext>
            </a:extLst>
          </p:cNvPr>
          <p:cNvSpPr txBox="1"/>
          <p:nvPr/>
        </p:nvSpPr>
        <p:spPr>
          <a:xfrm>
            <a:off x="9872156" y="4150360"/>
            <a:ext cx="693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DAE24-1345-21C8-0B7D-4B18642E3ADD}"/>
              </a:ext>
            </a:extLst>
          </p:cNvPr>
          <p:cNvSpPr txBox="1"/>
          <p:nvPr/>
        </p:nvSpPr>
        <p:spPr>
          <a:xfrm>
            <a:off x="8557260" y="4848860"/>
            <a:ext cx="693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Accuracy</a:t>
            </a:r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822D82A2-0028-B8F5-AECE-FC6F0945C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70804"/>
              </p:ext>
            </p:extLst>
          </p:nvPr>
        </p:nvGraphicFramePr>
        <p:xfrm>
          <a:off x="1117600" y="2658140"/>
          <a:ext cx="6325190" cy="154979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476744">
                  <a:extLst>
                    <a:ext uri="{9D8B030D-6E8A-4147-A177-3AD203B41FA5}">
                      <a16:colId xmlns:a16="http://schemas.microsoft.com/office/drawing/2014/main" val="492747948"/>
                    </a:ext>
                  </a:extLst>
                </a:gridCol>
                <a:gridCol w="1307805">
                  <a:extLst>
                    <a:ext uri="{9D8B030D-6E8A-4147-A177-3AD203B41FA5}">
                      <a16:colId xmlns:a16="http://schemas.microsoft.com/office/drawing/2014/main" val="3308271443"/>
                    </a:ext>
                  </a:extLst>
                </a:gridCol>
                <a:gridCol w="1095153">
                  <a:extLst>
                    <a:ext uri="{9D8B030D-6E8A-4147-A177-3AD203B41FA5}">
                      <a16:colId xmlns:a16="http://schemas.microsoft.com/office/drawing/2014/main" val="3036701845"/>
                    </a:ext>
                  </a:extLst>
                </a:gridCol>
                <a:gridCol w="1180450">
                  <a:extLst>
                    <a:ext uri="{9D8B030D-6E8A-4147-A177-3AD203B41FA5}">
                      <a16:colId xmlns:a16="http://schemas.microsoft.com/office/drawing/2014/main" val="3314734185"/>
                    </a:ext>
                  </a:extLst>
                </a:gridCol>
                <a:gridCol w="1265038">
                  <a:extLst>
                    <a:ext uri="{9D8B030D-6E8A-4147-A177-3AD203B41FA5}">
                      <a16:colId xmlns:a16="http://schemas.microsoft.com/office/drawing/2014/main" val="1088669487"/>
                    </a:ext>
                  </a:extLst>
                </a:gridCol>
              </a:tblGrid>
              <a:tr h="4514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Precision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Recall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F1-Score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Support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224039"/>
                  </a:ext>
                </a:extLst>
              </a:tr>
              <a:tr h="5161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 (Real)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0.96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36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86728"/>
                  </a:ext>
                </a:extLst>
              </a:tr>
              <a:tr h="58223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(Defraud)</a:t>
                      </a:r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84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6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6630B0-2B7B-DE5B-2263-9EFA2CE6C1D2}"/>
              </a:ext>
            </a:extLst>
          </p:cNvPr>
          <p:cNvSpPr/>
          <p:nvPr/>
        </p:nvSpPr>
        <p:spPr>
          <a:xfrm>
            <a:off x="1028700" y="939800"/>
            <a:ext cx="9956800" cy="5181600"/>
          </a:xfrm>
          <a:prstGeom prst="roundRect">
            <a:avLst>
              <a:gd name="adj" fmla="val 470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4300" dist="381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391D3C-9B97-EFB0-B1C2-6F26E6FA3277}"/>
              </a:ext>
            </a:extLst>
          </p:cNvPr>
          <p:cNvSpPr/>
          <p:nvPr/>
        </p:nvSpPr>
        <p:spPr>
          <a:xfrm>
            <a:off x="1016000" y="939800"/>
            <a:ext cx="4927600" cy="5194300"/>
          </a:xfrm>
          <a:prstGeom prst="roundRect">
            <a:avLst>
              <a:gd name="adj" fmla="val 4705"/>
            </a:avLst>
          </a:prstGeom>
          <a:solidFill>
            <a:srgbClr val="304EDB"/>
          </a:solidFill>
          <a:ln>
            <a:solidFill>
              <a:srgbClr val="304EDB"/>
            </a:solidFill>
          </a:ln>
          <a:effectLst>
            <a:outerShdw blurRad="114300" dist="381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3E61C-0328-D03E-4B04-C8AA5AFEDEF7}"/>
              </a:ext>
            </a:extLst>
          </p:cNvPr>
          <p:cNvSpPr txBox="1"/>
          <p:nvPr/>
        </p:nvSpPr>
        <p:spPr>
          <a:xfrm>
            <a:off x="1318260" y="2346960"/>
            <a:ext cx="6936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</a:t>
            </a:r>
          </a:p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4DD08C0-9FD3-5BB5-0CC5-86FBE1F8D91C}"/>
              </a:ext>
            </a:extLst>
          </p:cNvPr>
          <p:cNvSpPr txBox="1"/>
          <p:nvPr/>
        </p:nvSpPr>
        <p:spPr>
          <a:xfrm>
            <a:off x="1432032" y="4204350"/>
            <a:ext cx="7386091" cy="69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Classification of  fraudulent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and real message from 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4FB9E-70D2-1034-A59D-D9092B5A505F}"/>
              </a:ext>
            </a:extLst>
          </p:cNvPr>
          <p:cNvSpPr txBox="1"/>
          <p:nvPr/>
        </p:nvSpPr>
        <p:spPr>
          <a:xfrm>
            <a:off x="7134860" y="2219960"/>
            <a:ext cx="693674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304E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68C04-8F37-9D54-810C-EF676D625FBB}"/>
              </a:ext>
            </a:extLst>
          </p:cNvPr>
          <p:cNvSpPr txBox="1"/>
          <p:nvPr/>
        </p:nvSpPr>
        <p:spPr>
          <a:xfrm>
            <a:off x="9103360" y="3642360"/>
            <a:ext cx="6936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6E2C628-706F-870F-E96B-B124DBC07314}"/>
              </a:ext>
            </a:extLst>
          </p:cNvPr>
          <p:cNvSpPr txBox="1"/>
          <p:nvPr/>
        </p:nvSpPr>
        <p:spPr>
          <a:xfrm>
            <a:off x="7858232" y="4369450"/>
            <a:ext cx="7386091" cy="39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Mitr Medium" panose="00000600000000000000" pitchFamily="2" charset="-34"/>
                <a:ea typeface="Calibri" panose="020F0502020204030204" pitchFamily="34" charset="0"/>
                <a:cs typeface="Mitr Medium" panose="00000600000000000000" pitchFamily="2" charset="-34"/>
              </a:rPr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25500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45B90B-FB1E-81AC-FC56-DE93E67E126A}"/>
              </a:ext>
            </a:extLst>
          </p:cNvPr>
          <p:cNvSpPr/>
          <p:nvPr/>
        </p:nvSpPr>
        <p:spPr>
          <a:xfrm rot="5400000">
            <a:off x="5601835" y="-6324428"/>
            <a:ext cx="2338037" cy="11672692"/>
          </a:xfrm>
          <a:prstGeom prst="roundRect">
            <a:avLst>
              <a:gd name="adj" fmla="val 48036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80B550-8BC2-EA1D-8FF0-D416BA29F75D}"/>
              </a:ext>
            </a:extLst>
          </p:cNvPr>
          <p:cNvSpPr/>
          <p:nvPr/>
        </p:nvSpPr>
        <p:spPr>
          <a:xfrm rot="5400000">
            <a:off x="7496056" y="-4293864"/>
            <a:ext cx="2248592" cy="8634867"/>
          </a:xfrm>
          <a:prstGeom prst="roundRect">
            <a:avLst>
              <a:gd name="adj" fmla="val 48036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D293A9-6ACF-EEE1-B655-4B219FA8282F}"/>
              </a:ext>
            </a:extLst>
          </p:cNvPr>
          <p:cNvSpPr/>
          <p:nvPr/>
        </p:nvSpPr>
        <p:spPr>
          <a:xfrm>
            <a:off x="-228600" y="1832720"/>
            <a:ext cx="12123077" cy="48347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20075B2-81E2-0786-2ED9-F7B39EC4B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90" y="3141131"/>
            <a:ext cx="1211309" cy="121130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0C981AF-B10B-CC6F-A9A8-F7178A34A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772831"/>
            <a:ext cx="2197100" cy="219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CC6E6D-37DD-C369-7628-9B2FB8A9E459}"/>
              </a:ext>
            </a:extLst>
          </p:cNvPr>
          <p:cNvSpPr txBox="1"/>
          <p:nvPr/>
        </p:nvSpPr>
        <p:spPr>
          <a:xfrm>
            <a:off x="5214026" y="5666002"/>
            <a:ext cx="697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04EDB"/>
                </a:solidFill>
                <a:latin typeface="Bahnschrift" panose="020B0502040204020203" pitchFamily="34" charset="0"/>
                <a:cs typeface="Prompt" panose="00000500000000000000" pitchFamily="2" charset="-34"/>
              </a:rPr>
              <a:t>Personal Information</a:t>
            </a:r>
          </a:p>
        </p:txBody>
      </p:sp>
      <p:pic>
        <p:nvPicPr>
          <p:cNvPr id="13" name="Picture 1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DFD77FCE-6235-E91C-7C89-1D4EFCD8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80" y="2752211"/>
            <a:ext cx="2293513" cy="22935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98D3E3-E9A5-6AFE-F86C-5BE0BD289CDF}"/>
              </a:ext>
            </a:extLst>
          </p:cNvPr>
          <p:cNvSpPr txBox="1"/>
          <p:nvPr/>
        </p:nvSpPr>
        <p:spPr>
          <a:xfrm>
            <a:off x="7327087" y="370102"/>
            <a:ext cx="6977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ข้อเสนอแนะ</a:t>
            </a:r>
            <a:endParaRPr lang="en-US" sz="4400" b="1" dirty="0">
              <a:solidFill>
                <a:schemeClr val="bg1"/>
              </a:solidFill>
              <a:latin typeface="Trade Gothic Next Heavy" panose="020B0903040303020004" pitchFamily="34" charset="0"/>
              <a:cs typeface="Prompt" panose="00000500000000000000" pitchFamily="2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9D692A-167E-67AF-A81A-AA812E5D8759}"/>
              </a:ext>
            </a:extLst>
          </p:cNvPr>
          <p:cNvSpPr txBox="1"/>
          <p:nvPr/>
        </p:nvSpPr>
        <p:spPr>
          <a:xfrm>
            <a:off x="502326" y="5666002"/>
            <a:ext cx="697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04EDB"/>
                </a:solidFill>
                <a:latin typeface="Bahnschrift" panose="020B0502040204020203" pitchFamily="34" charset="0"/>
                <a:cs typeface="Prompt" panose="00000500000000000000" pitchFamily="2" charset="-34"/>
              </a:rPr>
              <a:t>Good for model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3B455B9-9F9E-B7CF-FC51-D3E65E466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2836331"/>
            <a:ext cx="1905340" cy="190534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15286B1-91D1-58BF-1FEE-21B84DCE6BC0}"/>
              </a:ext>
            </a:extLst>
          </p:cNvPr>
          <p:cNvSpPr/>
          <p:nvPr/>
        </p:nvSpPr>
        <p:spPr>
          <a:xfrm>
            <a:off x="5486400" y="5503334"/>
            <a:ext cx="1481666" cy="3640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6AAFACF-0715-36D3-958C-3597778B4BDE}"/>
              </a:ext>
            </a:extLst>
          </p:cNvPr>
          <p:cNvSpPr/>
          <p:nvPr/>
        </p:nvSpPr>
        <p:spPr>
          <a:xfrm>
            <a:off x="5503334" y="5952067"/>
            <a:ext cx="1481666" cy="36406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DB60A4-6AD7-A1B2-DA1F-A2A0B2EC828C}"/>
              </a:ext>
            </a:extLst>
          </p:cNvPr>
          <p:cNvSpPr/>
          <p:nvPr/>
        </p:nvSpPr>
        <p:spPr>
          <a:xfrm>
            <a:off x="5489575" y="5503334"/>
            <a:ext cx="663575" cy="3640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D2F3C3-4F97-D10E-C623-E498AA7D206F}"/>
              </a:ext>
            </a:extLst>
          </p:cNvPr>
          <p:cNvSpPr/>
          <p:nvPr/>
        </p:nvSpPr>
        <p:spPr>
          <a:xfrm>
            <a:off x="6324600" y="5954184"/>
            <a:ext cx="663575" cy="36406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62215F-0E56-9B86-DC10-3F1B61F9729C}"/>
              </a:ext>
            </a:extLst>
          </p:cNvPr>
          <p:cNvSpPr txBox="1"/>
          <p:nvPr/>
        </p:nvSpPr>
        <p:spPr>
          <a:xfrm>
            <a:off x="5469466" y="5490633"/>
            <a:ext cx="706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Good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2601CF-F80B-0E68-5BD3-88D5BEF10D6C}"/>
              </a:ext>
            </a:extLst>
          </p:cNvPr>
          <p:cNvSpPr txBox="1"/>
          <p:nvPr/>
        </p:nvSpPr>
        <p:spPr>
          <a:xfrm>
            <a:off x="6388100" y="5947833"/>
            <a:ext cx="706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404965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E12737-5302-9A24-044C-C777E8304A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3FFB05-5622-F001-CE74-BF50C2C034A6}"/>
              </a:ext>
            </a:extLst>
          </p:cNvPr>
          <p:cNvSpPr/>
          <p:nvPr/>
        </p:nvSpPr>
        <p:spPr>
          <a:xfrm rot="2554924">
            <a:off x="1491318" y="1166127"/>
            <a:ext cx="3059788" cy="5607818"/>
          </a:xfrm>
          <a:prstGeom prst="roundRect">
            <a:avLst>
              <a:gd name="adj" fmla="val 48036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4B14EED-9811-C5F5-BA5B-D8B97FC8C2DE}"/>
              </a:ext>
            </a:extLst>
          </p:cNvPr>
          <p:cNvSpPr/>
          <p:nvPr/>
        </p:nvSpPr>
        <p:spPr>
          <a:xfrm rot="2554924">
            <a:off x="-1589295" y="-376689"/>
            <a:ext cx="3059788" cy="7580700"/>
          </a:xfrm>
          <a:prstGeom prst="roundRect">
            <a:avLst>
              <a:gd name="adj" fmla="val 48036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DDD4A45-927D-9559-6968-719EDFA2709E}"/>
              </a:ext>
            </a:extLst>
          </p:cNvPr>
          <p:cNvSpPr/>
          <p:nvPr/>
        </p:nvSpPr>
        <p:spPr>
          <a:xfrm>
            <a:off x="3594100" y="863600"/>
            <a:ext cx="2362200" cy="4914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A9921BC-1083-97BB-F47E-76489FED007B}"/>
              </a:ext>
            </a:extLst>
          </p:cNvPr>
          <p:cNvGrpSpPr>
            <a:grpSpLocks noChangeAspect="1"/>
          </p:cNvGrpSpPr>
          <p:nvPr/>
        </p:nvGrpSpPr>
        <p:grpSpPr>
          <a:xfrm>
            <a:off x="3485222" y="893070"/>
            <a:ext cx="2576079" cy="5095968"/>
            <a:chOff x="0" y="0"/>
            <a:chExt cx="2620010" cy="518287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033D7197-B3BE-20CF-DE66-6416B4AEF6F9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3F254F02-34D5-4FFB-D57B-80FC61222B7D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0"/>
              </a:scheme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4F1FA66-56F4-BAD2-FCF1-1C3A49D51EC4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7D8B9F5-C099-6CE7-2B35-E865621A279C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AAB1FAB-B854-0023-8B25-C5BA26003011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B61EA85-49F8-1A19-2C37-E1B278EBDFE3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8E9B96-DC13-1F8A-6762-813A87943FB6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05E3E1-29BF-99AA-81A6-C3813DD70A34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3AF6664-E4E5-5B63-D523-D339F03E9C7F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1C7510-4B1C-15F4-EE24-9616D4BE2990}"/>
              </a:ext>
            </a:extLst>
          </p:cNvPr>
          <p:cNvSpPr/>
          <p:nvPr/>
        </p:nvSpPr>
        <p:spPr>
          <a:xfrm>
            <a:off x="6623835" y="1856626"/>
            <a:ext cx="4623371" cy="11198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FF2F99-E7AB-75B4-C4DA-E4D782460192}"/>
              </a:ext>
            </a:extLst>
          </p:cNvPr>
          <p:cNvSpPr/>
          <p:nvPr/>
        </p:nvSpPr>
        <p:spPr>
          <a:xfrm>
            <a:off x="6632396" y="3416586"/>
            <a:ext cx="4623371" cy="11198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9C7704F-D8C3-3A04-391E-AAF41611A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31" y="1849349"/>
            <a:ext cx="3596506" cy="359650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EE2C225-A5CA-2C34-B8AB-27CE4A044D6F}"/>
              </a:ext>
            </a:extLst>
          </p:cNvPr>
          <p:cNvSpPr txBox="1"/>
          <p:nvPr/>
        </p:nvSpPr>
        <p:spPr>
          <a:xfrm>
            <a:off x="6833709" y="2143446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SHARK66</a:t>
            </a:r>
            <a:r>
              <a:rPr lang="en-US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เกมกำลังแจก สมาชิกใหม่แตกแน่ </a:t>
            </a:r>
            <a:r>
              <a:rPr lang="en-US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200% </a:t>
            </a:r>
            <a:r>
              <a:rPr lang="th-TH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รวย</a:t>
            </a:r>
            <a:r>
              <a:rPr lang="en-US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!!! </a:t>
            </a:r>
            <a:r>
              <a:rPr lang="en-US" b="1" dirty="0">
                <a:solidFill>
                  <a:srgbClr val="34D443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https:///bit.ly/gis76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AF4E24-D243-1B71-0135-F2850374A8B5}"/>
              </a:ext>
            </a:extLst>
          </p:cNvPr>
          <p:cNvSpPr txBox="1"/>
          <p:nvPr/>
        </p:nvSpPr>
        <p:spPr>
          <a:xfrm>
            <a:off x="6780626" y="3703406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แตกง่าย เพราะเราปรับให้เหมาะสมกับผู้เล่น </a:t>
            </a:r>
            <a:r>
              <a:rPr lang="en-US" b="1" dirty="0">
                <a:solidFill>
                  <a:srgbClr val="34D443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bit.ly/3SDq422R</a:t>
            </a:r>
          </a:p>
        </p:txBody>
      </p:sp>
    </p:spTree>
    <p:extLst>
      <p:ext uri="{BB962C8B-B14F-4D97-AF65-F5344CB8AC3E}">
        <p14:creationId xmlns:p14="http://schemas.microsoft.com/office/powerpoint/2010/main" val="1633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0" descr="ไม่มีคำอธิบาย">
            <a:extLst>
              <a:ext uri="{FF2B5EF4-FFF2-40B4-BE49-F238E27FC236}">
                <a16:creationId xmlns:a16="http://schemas.microsoft.com/office/drawing/2014/main" id="{16A88EEB-1F7F-6313-498E-538F45FB3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r="11963" b="72449"/>
          <a:stretch/>
        </p:blipFill>
        <p:spPr bwMode="auto">
          <a:xfrm>
            <a:off x="8318812" y="111532"/>
            <a:ext cx="1941028" cy="6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ไม่มีคำอธิบาย">
            <a:extLst>
              <a:ext uri="{FF2B5EF4-FFF2-40B4-BE49-F238E27FC236}">
                <a16:creationId xmlns:a16="http://schemas.microsoft.com/office/drawing/2014/main" id="{A688D5A5-CF15-04D3-1653-EAE464F9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3" b="25481"/>
          <a:stretch/>
        </p:blipFill>
        <p:spPr bwMode="auto">
          <a:xfrm>
            <a:off x="1838426" y="2728863"/>
            <a:ext cx="2416810" cy="10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ไม่มีคำอธิบาย">
            <a:extLst>
              <a:ext uri="{FF2B5EF4-FFF2-40B4-BE49-F238E27FC236}">
                <a16:creationId xmlns:a16="http://schemas.microsoft.com/office/drawing/2014/main" id="{C88C4011-69A0-6753-00E5-30E2CD4F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73" b="31142"/>
          <a:stretch/>
        </p:blipFill>
        <p:spPr bwMode="auto">
          <a:xfrm>
            <a:off x="8569084" y="1876264"/>
            <a:ext cx="2266851" cy="9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ไม่มีคำอธิบาย">
            <a:extLst>
              <a:ext uri="{FF2B5EF4-FFF2-40B4-BE49-F238E27FC236}">
                <a16:creationId xmlns:a16="http://schemas.microsoft.com/office/drawing/2014/main" id="{135DDF34-38B6-E8A5-A304-DE17CAA0F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70873"/>
          <a:stretch/>
        </p:blipFill>
        <p:spPr bwMode="auto">
          <a:xfrm>
            <a:off x="2461699" y="1188720"/>
            <a:ext cx="4800895" cy="166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ไม่มีคำอธิบาย">
            <a:extLst>
              <a:ext uri="{FF2B5EF4-FFF2-40B4-BE49-F238E27FC236}">
                <a16:creationId xmlns:a16="http://schemas.microsoft.com/office/drawing/2014/main" id="{FA462E7D-E59B-93E9-38A0-708A4CB2D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81" b="12444"/>
          <a:stretch/>
        </p:blipFill>
        <p:spPr bwMode="auto">
          <a:xfrm>
            <a:off x="9591040" y="5179292"/>
            <a:ext cx="1675965" cy="8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ไม่มีคำอธิบาย">
            <a:extLst>
              <a:ext uri="{FF2B5EF4-FFF2-40B4-BE49-F238E27FC236}">
                <a16:creationId xmlns:a16="http://schemas.microsoft.com/office/drawing/2014/main" id="{4072BFE2-8101-1A78-353D-32D674106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3" r="1300" b="19966"/>
          <a:stretch/>
        </p:blipFill>
        <p:spPr bwMode="auto">
          <a:xfrm>
            <a:off x="4420255" y="5075527"/>
            <a:ext cx="3515056" cy="17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ไม่มีคำอธิบาย">
            <a:extLst>
              <a:ext uri="{FF2B5EF4-FFF2-40B4-BE49-F238E27FC236}">
                <a16:creationId xmlns:a16="http://schemas.microsoft.com/office/drawing/2014/main" id="{F8F865D1-4E46-5254-F0C8-CE73D4821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9" b="49743"/>
          <a:stretch/>
        </p:blipFill>
        <p:spPr bwMode="auto">
          <a:xfrm>
            <a:off x="2442000" y="5807976"/>
            <a:ext cx="2224594" cy="8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ไม่มีคำอธิบาย">
            <a:extLst>
              <a:ext uri="{FF2B5EF4-FFF2-40B4-BE49-F238E27FC236}">
                <a16:creationId xmlns:a16="http://schemas.microsoft.com/office/drawing/2014/main" id="{74617BA3-A925-26F4-E4BF-3DBD177BF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9" b="70741"/>
          <a:stretch/>
        </p:blipFill>
        <p:spPr bwMode="auto">
          <a:xfrm>
            <a:off x="7648255" y="5326555"/>
            <a:ext cx="1995861" cy="69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ไม่มีคำอธิบาย">
            <a:extLst>
              <a:ext uri="{FF2B5EF4-FFF2-40B4-BE49-F238E27FC236}">
                <a16:creationId xmlns:a16="http://schemas.microsoft.com/office/drawing/2014/main" id="{B4531E60-0FB6-8D91-EB64-B31C406F3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6" b="69002"/>
          <a:stretch/>
        </p:blipFill>
        <p:spPr bwMode="auto">
          <a:xfrm>
            <a:off x="7620000" y="5865676"/>
            <a:ext cx="2413000" cy="99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ไม่มีคำอธิบาย">
            <a:extLst>
              <a:ext uri="{FF2B5EF4-FFF2-40B4-BE49-F238E27FC236}">
                <a16:creationId xmlns:a16="http://schemas.microsoft.com/office/drawing/2014/main" id="{0AFC7DB6-FB43-5828-AD9C-D65A5670D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5" b="69554"/>
          <a:stretch/>
        </p:blipFill>
        <p:spPr bwMode="auto">
          <a:xfrm>
            <a:off x="0" y="4499354"/>
            <a:ext cx="2539780" cy="104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ไม่มีคำอธิบาย">
            <a:extLst>
              <a:ext uri="{FF2B5EF4-FFF2-40B4-BE49-F238E27FC236}">
                <a16:creationId xmlns:a16="http://schemas.microsoft.com/office/drawing/2014/main" id="{03F92131-FC9C-66C3-05BA-242E8479A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8" r="10484" b="30854"/>
          <a:stretch/>
        </p:blipFill>
        <p:spPr bwMode="auto">
          <a:xfrm>
            <a:off x="340885" y="3576231"/>
            <a:ext cx="2161683" cy="97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ไม่มีคำอธิบาย">
            <a:extLst>
              <a:ext uri="{FF2B5EF4-FFF2-40B4-BE49-F238E27FC236}">
                <a16:creationId xmlns:a16="http://schemas.microsoft.com/office/drawing/2014/main" id="{DCEF1E76-3CFE-582C-AB2A-3AE64D7F9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7" r="6847" b="50556"/>
          <a:stretch/>
        </p:blipFill>
        <p:spPr bwMode="auto">
          <a:xfrm>
            <a:off x="312465" y="5605955"/>
            <a:ext cx="2184618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ไม่มีคำอธิบาย">
            <a:extLst>
              <a:ext uri="{FF2B5EF4-FFF2-40B4-BE49-F238E27FC236}">
                <a16:creationId xmlns:a16="http://schemas.microsoft.com/office/drawing/2014/main" id="{E35ED1BF-AF92-9467-0F17-F84B4FE80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2" b="62942"/>
          <a:stretch/>
        </p:blipFill>
        <p:spPr bwMode="auto">
          <a:xfrm>
            <a:off x="2726150" y="3705725"/>
            <a:ext cx="2773258" cy="122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ไม่มีคำอธิบาย">
            <a:extLst>
              <a:ext uri="{FF2B5EF4-FFF2-40B4-BE49-F238E27FC236}">
                <a16:creationId xmlns:a16="http://schemas.microsoft.com/office/drawing/2014/main" id="{A4353493-80D0-2AA6-8C6C-324E06C87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58" b="16213"/>
          <a:stretch/>
        </p:blipFill>
        <p:spPr bwMode="auto">
          <a:xfrm>
            <a:off x="6772823" y="4442372"/>
            <a:ext cx="2345184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ไม่มีคำอธิบาย">
            <a:extLst>
              <a:ext uri="{FF2B5EF4-FFF2-40B4-BE49-F238E27FC236}">
                <a16:creationId xmlns:a16="http://schemas.microsoft.com/office/drawing/2014/main" id="{CADE0DF9-E6F4-15A7-1F93-A2D62EBE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50" b="41309"/>
          <a:stretch/>
        </p:blipFill>
        <p:spPr bwMode="auto">
          <a:xfrm>
            <a:off x="2451755" y="4908332"/>
            <a:ext cx="195383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ไม่มีคำอธิบาย">
            <a:extLst>
              <a:ext uri="{FF2B5EF4-FFF2-40B4-BE49-F238E27FC236}">
                <a16:creationId xmlns:a16="http://schemas.microsoft.com/office/drawing/2014/main" id="{6942DDED-8719-B4A8-573A-6822EECAD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6" b="70666"/>
          <a:stretch/>
        </p:blipFill>
        <p:spPr bwMode="auto">
          <a:xfrm>
            <a:off x="9852977" y="5923280"/>
            <a:ext cx="2339023" cy="8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ไม่มีคำอธิบาย">
            <a:extLst>
              <a:ext uri="{FF2B5EF4-FFF2-40B4-BE49-F238E27FC236}">
                <a16:creationId xmlns:a16="http://schemas.microsoft.com/office/drawing/2014/main" id="{FD7B5804-F927-7D3C-A862-A943B13F9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8" r="10336" b="68887"/>
          <a:stretch/>
        </p:blipFill>
        <p:spPr bwMode="auto">
          <a:xfrm>
            <a:off x="8788401" y="4124960"/>
            <a:ext cx="3241040" cy="115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ไม่มีคำอธิบาย">
            <a:extLst>
              <a:ext uri="{FF2B5EF4-FFF2-40B4-BE49-F238E27FC236}">
                <a16:creationId xmlns:a16="http://schemas.microsoft.com/office/drawing/2014/main" id="{1F0008C5-37E2-B5F1-B83E-A80235A66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7" b="34531"/>
          <a:stretch/>
        </p:blipFill>
        <p:spPr bwMode="auto">
          <a:xfrm>
            <a:off x="4310447" y="2804695"/>
            <a:ext cx="2151697" cy="90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ไม่มีคำอธิบาย">
            <a:extLst>
              <a:ext uri="{FF2B5EF4-FFF2-40B4-BE49-F238E27FC236}">
                <a16:creationId xmlns:a16="http://schemas.microsoft.com/office/drawing/2014/main" id="{E417329A-BFF6-5D9C-53AD-F6D02E78D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5" r="9164" b="51946"/>
          <a:stretch/>
        </p:blipFill>
        <p:spPr bwMode="auto">
          <a:xfrm>
            <a:off x="5350511" y="3647440"/>
            <a:ext cx="195453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ไม่มีคำอธิบาย">
            <a:extLst>
              <a:ext uri="{FF2B5EF4-FFF2-40B4-BE49-F238E27FC236}">
                <a16:creationId xmlns:a16="http://schemas.microsoft.com/office/drawing/2014/main" id="{D764ADDF-F280-2361-2E5B-EE5A92B42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69735" b="18917"/>
          <a:stretch/>
        </p:blipFill>
        <p:spPr bwMode="auto">
          <a:xfrm>
            <a:off x="7325359" y="2874433"/>
            <a:ext cx="4390107" cy="116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ไม่มีคำอธิบาย">
            <a:extLst>
              <a:ext uri="{FF2B5EF4-FFF2-40B4-BE49-F238E27FC236}">
                <a16:creationId xmlns:a16="http://schemas.microsoft.com/office/drawing/2014/main" id="{81C6BD9A-938C-5043-7BEE-1F978FC1C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 t="18498" r="7747" b="70847"/>
          <a:stretch/>
        </p:blipFill>
        <p:spPr bwMode="auto">
          <a:xfrm>
            <a:off x="10380133" y="2692401"/>
            <a:ext cx="1811867" cy="5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ไม่มีคำอธิบาย">
            <a:extLst>
              <a:ext uri="{FF2B5EF4-FFF2-40B4-BE49-F238E27FC236}">
                <a16:creationId xmlns:a16="http://schemas.microsoft.com/office/drawing/2014/main" id="{4E969260-AEAF-BC16-A0D7-C83FFA316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9" r="10988" b="53345"/>
          <a:stretch/>
        </p:blipFill>
        <p:spPr bwMode="auto">
          <a:xfrm>
            <a:off x="6618235" y="2045664"/>
            <a:ext cx="2017766" cy="79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ไม่มีคำอธิบาย">
            <a:extLst>
              <a:ext uri="{FF2B5EF4-FFF2-40B4-BE49-F238E27FC236}">
                <a16:creationId xmlns:a16="http://schemas.microsoft.com/office/drawing/2014/main" id="{4A3F37C9-D7AA-6D9A-BBA8-D2152455A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t="52886" r="-735" b="34968"/>
          <a:stretch/>
        </p:blipFill>
        <p:spPr bwMode="auto">
          <a:xfrm>
            <a:off x="4546601" y="4765039"/>
            <a:ext cx="2271548" cy="63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ไม่มีคำอธิบาย">
            <a:extLst>
              <a:ext uri="{FF2B5EF4-FFF2-40B4-BE49-F238E27FC236}">
                <a16:creationId xmlns:a16="http://schemas.microsoft.com/office/drawing/2014/main" id="{CC1680FF-90CD-9A94-F768-F657C2B6D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6" r="7568" b="65592"/>
          <a:stretch/>
        </p:blipFill>
        <p:spPr bwMode="auto">
          <a:xfrm>
            <a:off x="10575815" y="1783336"/>
            <a:ext cx="1616185" cy="7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ไม่มีคำอธิบาย">
            <a:extLst>
              <a:ext uri="{FF2B5EF4-FFF2-40B4-BE49-F238E27FC236}">
                <a16:creationId xmlns:a16="http://schemas.microsoft.com/office/drawing/2014/main" id="{91FD7E09-9539-E2CC-01EE-763153EAC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5" b="7851"/>
          <a:stretch/>
        </p:blipFill>
        <p:spPr bwMode="auto">
          <a:xfrm>
            <a:off x="10628165" y="982135"/>
            <a:ext cx="1640035" cy="62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ไม่มีคำอธิบาย">
            <a:extLst>
              <a:ext uri="{FF2B5EF4-FFF2-40B4-BE49-F238E27FC236}">
                <a16:creationId xmlns:a16="http://schemas.microsoft.com/office/drawing/2014/main" id="{1DE608C9-5691-EBE7-EED4-543D4018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1" r="13528" b="46418"/>
          <a:stretch/>
        </p:blipFill>
        <p:spPr bwMode="auto">
          <a:xfrm>
            <a:off x="10315000" y="8679"/>
            <a:ext cx="18135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ไม่มีคำอธิบาย">
            <a:extLst>
              <a:ext uri="{FF2B5EF4-FFF2-40B4-BE49-F238E27FC236}">
                <a16:creationId xmlns:a16="http://schemas.microsoft.com/office/drawing/2014/main" id="{36AE5173-6518-71AA-9930-D302F00FB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t="52275" r="11112" b="28115"/>
          <a:stretch/>
        </p:blipFill>
        <p:spPr bwMode="auto">
          <a:xfrm>
            <a:off x="0" y="2567315"/>
            <a:ext cx="17879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ไม่มีคำอธิบาย">
            <a:extLst>
              <a:ext uri="{FF2B5EF4-FFF2-40B4-BE49-F238E27FC236}">
                <a16:creationId xmlns:a16="http://schemas.microsoft.com/office/drawing/2014/main" id="{99D56B11-6FB0-C3EE-19A6-5F0038C61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9" r="11510" b="67704"/>
          <a:stretch/>
        </p:blipFill>
        <p:spPr bwMode="auto">
          <a:xfrm>
            <a:off x="356790" y="1645919"/>
            <a:ext cx="2319033" cy="9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ไม่มีคำอธิบาย">
            <a:extLst>
              <a:ext uri="{FF2B5EF4-FFF2-40B4-BE49-F238E27FC236}">
                <a16:creationId xmlns:a16="http://schemas.microsoft.com/office/drawing/2014/main" id="{BCE923F4-6ED5-9C12-CB36-44F57418F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2" b="44461"/>
          <a:stretch/>
        </p:blipFill>
        <p:spPr bwMode="auto">
          <a:xfrm>
            <a:off x="0" y="433136"/>
            <a:ext cx="2416810" cy="10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ไม่มีคำอธิบาย">
            <a:extLst>
              <a:ext uri="{FF2B5EF4-FFF2-40B4-BE49-F238E27FC236}">
                <a16:creationId xmlns:a16="http://schemas.microsoft.com/office/drawing/2014/main" id="{2AA29A42-8AFC-038A-7A07-BCC238071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13185" b="62613"/>
          <a:stretch/>
        </p:blipFill>
        <p:spPr bwMode="auto">
          <a:xfrm>
            <a:off x="2165684" y="0"/>
            <a:ext cx="2493934" cy="139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ไม่มีคำอธิบาย">
            <a:extLst>
              <a:ext uri="{FF2B5EF4-FFF2-40B4-BE49-F238E27FC236}">
                <a16:creationId xmlns:a16="http://schemas.microsoft.com/office/drawing/2014/main" id="{961CA0EC-9B65-E45C-8C15-360FCA39D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4" b="71368"/>
          <a:stretch/>
        </p:blipFill>
        <p:spPr bwMode="auto">
          <a:xfrm>
            <a:off x="6044668" y="914400"/>
            <a:ext cx="1978744" cy="65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ไม่มีคำอธิบาย">
            <a:extLst>
              <a:ext uri="{FF2B5EF4-FFF2-40B4-BE49-F238E27FC236}">
                <a16:creationId xmlns:a16="http://schemas.microsoft.com/office/drawing/2014/main" id="{0BF094AE-5DE1-0453-9708-61E980176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7" b="71087"/>
          <a:stretch/>
        </p:blipFill>
        <p:spPr bwMode="auto">
          <a:xfrm>
            <a:off x="4456699" y="163629"/>
            <a:ext cx="2844943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ไม่มีคำอธิบาย">
            <a:extLst>
              <a:ext uri="{FF2B5EF4-FFF2-40B4-BE49-F238E27FC236}">
                <a16:creationId xmlns:a16="http://schemas.microsoft.com/office/drawing/2014/main" id="{81A0FA50-D841-7F42-7C62-F833ADF67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14549" r="10180" b="68693"/>
          <a:stretch/>
        </p:blipFill>
        <p:spPr bwMode="auto">
          <a:xfrm>
            <a:off x="7940573" y="662579"/>
            <a:ext cx="2765527" cy="12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ไม่มีคำอธิบาย">
            <a:extLst>
              <a:ext uri="{FF2B5EF4-FFF2-40B4-BE49-F238E27FC236}">
                <a16:creationId xmlns:a16="http://schemas.microsoft.com/office/drawing/2014/main" id="{D6E77593-E518-FD5B-28BC-923E3A275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 b="67778"/>
          <a:stretch/>
        </p:blipFill>
        <p:spPr bwMode="auto">
          <a:xfrm>
            <a:off x="7015717" y="303904"/>
            <a:ext cx="1355234" cy="56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500B179A-C1DB-A4FE-5718-704F0F9F3A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540" y="3530600"/>
            <a:ext cx="3454740" cy="3454740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B7CD0EB-A423-2970-DCFC-C6851F57724E}"/>
              </a:ext>
            </a:extLst>
          </p:cNvPr>
          <p:cNvSpPr/>
          <p:nvPr/>
        </p:nvSpPr>
        <p:spPr>
          <a:xfrm>
            <a:off x="3403600" y="3225800"/>
            <a:ext cx="5118100" cy="1511300"/>
          </a:xfrm>
          <a:prstGeom prst="wedgeRoundRectCallout">
            <a:avLst>
              <a:gd name="adj1" fmla="val -65883"/>
              <a:gd name="adj2" fmla="val 52576"/>
              <a:gd name="adj3" fmla="val 16667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3F3F97-3F07-CD47-0431-31928E0991AC}"/>
              </a:ext>
            </a:extLst>
          </p:cNvPr>
          <p:cNvSpPr txBox="1"/>
          <p:nvPr/>
        </p:nvSpPr>
        <p:spPr>
          <a:xfrm>
            <a:off x="3403601" y="3515360"/>
            <a:ext cx="513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เงินเท่านั้นที่ </a:t>
            </a:r>
            <a:r>
              <a:rPr lang="en-US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knock everything </a:t>
            </a:r>
            <a:r>
              <a:rPr lang="th-TH" sz="24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ธนบัตรเท่านั้น ที่ทำให้เราได้โบยบิน</a:t>
            </a:r>
            <a:endParaRPr lang="en-US" sz="2400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515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D76131-9039-AFC8-0CC8-A442E6B71C77}"/>
              </a:ext>
            </a:extLst>
          </p:cNvPr>
          <p:cNvSpPr/>
          <p:nvPr/>
        </p:nvSpPr>
        <p:spPr>
          <a:xfrm>
            <a:off x="277402" y="1578720"/>
            <a:ext cx="11578975" cy="713726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อาจเป็นรูปภาพของ 1 คน และ ข้อความ">
            <a:extLst>
              <a:ext uri="{FF2B5EF4-FFF2-40B4-BE49-F238E27FC236}">
                <a16:creationId xmlns:a16="http://schemas.microsoft.com/office/drawing/2014/main" id="{8A016FB6-3CEB-71B1-932B-087EA03CC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20" y="2668066"/>
            <a:ext cx="3543819" cy="354381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067AA5-A337-A291-58B4-0FB1B17C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21" y="2625780"/>
            <a:ext cx="3594111" cy="3594111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อาจเป็นรูปภาพของ ข้อความ">
            <a:extLst>
              <a:ext uri="{FF2B5EF4-FFF2-40B4-BE49-F238E27FC236}">
                <a16:creationId xmlns:a16="http://schemas.microsoft.com/office/drawing/2014/main" id="{D64D37F3-86D1-251E-A39C-B23C6B4E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97" y="2655599"/>
            <a:ext cx="3566919" cy="356691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F96100-E0CB-39E1-77F3-234A84F57FC5}"/>
              </a:ext>
            </a:extLst>
          </p:cNvPr>
          <p:cNvSpPr/>
          <p:nvPr/>
        </p:nvSpPr>
        <p:spPr>
          <a:xfrm rot="5400000">
            <a:off x="5601835" y="-6324428"/>
            <a:ext cx="2338037" cy="11672692"/>
          </a:xfrm>
          <a:prstGeom prst="roundRect">
            <a:avLst>
              <a:gd name="adj" fmla="val 48036"/>
            </a:avLst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8E593-EABF-0F33-D0C7-DD40569D2A10}"/>
              </a:ext>
            </a:extLst>
          </p:cNvPr>
          <p:cNvSpPr/>
          <p:nvPr/>
        </p:nvSpPr>
        <p:spPr>
          <a:xfrm rot="5400000">
            <a:off x="7496056" y="-4293864"/>
            <a:ext cx="2248592" cy="8634867"/>
          </a:xfrm>
          <a:prstGeom prst="roundRect">
            <a:avLst>
              <a:gd name="adj" fmla="val 48036"/>
            </a:avLst>
          </a:prstGeom>
          <a:solidFill>
            <a:srgbClr val="13CF36"/>
          </a:solidFill>
          <a:ln>
            <a:solidFill>
              <a:srgbClr val="13CF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69568-0779-6F0C-2611-5BE6305BC141}"/>
              </a:ext>
            </a:extLst>
          </p:cNvPr>
          <p:cNvSpPr txBox="1"/>
          <p:nvPr/>
        </p:nvSpPr>
        <p:spPr>
          <a:xfrm>
            <a:off x="5447487" y="154202"/>
            <a:ext cx="6977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ระวัง </a:t>
            </a:r>
            <a:r>
              <a:rPr lang="en-US" sz="44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SMS</a:t>
            </a:r>
            <a:r>
              <a:rPr lang="en-US" sz="44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 </a:t>
            </a:r>
            <a:r>
              <a:rPr lang="th-TH" sz="44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แบบแนบลิงก์</a:t>
            </a:r>
            <a:endParaRPr lang="en-US" sz="4400" b="1" dirty="0">
              <a:solidFill>
                <a:schemeClr val="bg1"/>
              </a:solidFill>
              <a:latin typeface="Trade Gothic Next Heavy" panose="020B0903040303020004" pitchFamily="34" charset="0"/>
              <a:cs typeface="Prompt" panose="00000500000000000000" pitchFamily="2" charset="-34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14CE0D8-92D6-DE07-CD30-422136C33210}"/>
              </a:ext>
            </a:extLst>
          </p:cNvPr>
          <p:cNvSpPr txBox="1"/>
          <p:nvPr/>
        </p:nvSpPr>
        <p:spPr>
          <a:xfrm>
            <a:off x="5043691" y="6219891"/>
            <a:ext cx="2083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u="sng" dirty="0">
                <a:effectLst/>
                <a:latin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www.kasikornbank.com</a:t>
            </a:r>
            <a:endParaRPr lang="en-US" sz="1000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B78BAFC-21FB-529D-DC5B-9F847077397B}"/>
              </a:ext>
            </a:extLst>
          </p:cNvPr>
          <p:cNvSpPr txBox="1"/>
          <p:nvPr/>
        </p:nvSpPr>
        <p:spPr>
          <a:xfrm>
            <a:off x="1470141" y="6219891"/>
            <a:ext cx="1784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sng">
                <a:effectLst/>
                <a:latin typeface="Segoe UI Historic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https://www.gsb.or.th/</a:t>
            </a:r>
            <a:endParaRPr lang="en-US" sz="10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804B291-DF25-9CC6-6C3A-D0704E6DA3B7}"/>
              </a:ext>
            </a:extLst>
          </p:cNvPr>
          <p:cNvSpPr txBox="1"/>
          <p:nvPr/>
        </p:nvSpPr>
        <p:spPr>
          <a:xfrm>
            <a:off x="8411538" y="6199464"/>
            <a:ext cx="2781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u="sng" dirty="0">
                <a:effectLst/>
                <a:latin typeface="Segoe UI Historic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www.kasikornbank.com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8322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worktable&#10;&#10;Description automatically generated">
            <a:extLst>
              <a:ext uri="{FF2B5EF4-FFF2-40B4-BE49-F238E27FC236}">
                <a16:creationId xmlns:a16="http://schemas.microsoft.com/office/drawing/2014/main" id="{9941427A-5309-333B-1CFC-3974EAA89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9812" r="10184" b="5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F613A9-7BB4-C7D6-4D5A-39B2762860E3}"/>
              </a:ext>
            </a:extLst>
          </p:cNvPr>
          <p:cNvSpPr/>
          <p:nvPr/>
        </p:nvSpPr>
        <p:spPr>
          <a:xfrm>
            <a:off x="-233464" y="-155643"/>
            <a:ext cx="12626502" cy="7393022"/>
          </a:xfrm>
          <a:prstGeom prst="rect">
            <a:avLst/>
          </a:prstGeom>
          <a:solidFill>
            <a:srgbClr val="002060">
              <a:alpha val="79000"/>
            </a:srgbClr>
          </a:solidFill>
          <a:ln>
            <a:gradFill>
              <a:gsLst>
                <a:gs pos="61000">
                  <a:srgbClr val="34D443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5211D-9E96-9795-E177-DBE4BF8ECC93}"/>
              </a:ext>
            </a:extLst>
          </p:cNvPr>
          <p:cNvSpPr txBox="1"/>
          <p:nvPr/>
        </p:nvSpPr>
        <p:spPr>
          <a:xfrm>
            <a:off x="1801723" y="2828101"/>
            <a:ext cx="4316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dirty="0">
                <a:solidFill>
                  <a:schemeClr val="bg1"/>
                </a:solidFill>
                <a:latin typeface="Trade Gothic Next Heavy" panose="020B0903040303020004" pitchFamily="34" charset="0"/>
                <a:ea typeface="KaiTi" panose="020B0503020204020204" pitchFamily="49" charset="-122"/>
                <a:cs typeface="Aharoni" panose="02010803020104030203" pitchFamily="2" charset="-79"/>
              </a:rPr>
              <a:t>Q&amp;A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901DE6-D7FA-7C5D-0E2D-490A97B1F22D}"/>
              </a:ext>
            </a:extLst>
          </p:cNvPr>
          <p:cNvSpPr/>
          <p:nvPr/>
        </p:nvSpPr>
        <p:spPr>
          <a:xfrm flipV="1">
            <a:off x="1826527" y="4216082"/>
            <a:ext cx="4834155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2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C41213D-4CE2-88E9-34FA-786704F0D3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15613" r="5350" b="55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B4FF7F-00BD-FED7-0C36-5C7A864B4741}"/>
              </a:ext>
            </a:extLst>
          </p:cNvPr>
          <p:cNvSpPr/>
          <p:nvPr/>
        </p:nvSpPr>
        <p:spPr>
          <a:xfrm>
            <a:off x="-233464" y="-215900"/>
            <a:ext cx="12626502" cy="7251701"/>
          </a:xfrm>
          <a:prstGeom prst="rect">
            <a:avLst/>
          </a:prstGeom>
          <a:solidFill>
            <a:srgbClr val="002060">
              <a:alpha val="88000"/>
            </a:srgbClr>
          </a:solidFill>
          <a:ln>
            <a:gradFill>
              <a:gsLst>
                <a:gs pos="61000">
                  <a:srgbClr val="34D443"/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8830E-8C7A-0CC1-2BC4-FE9B10629225}"/>
              </a:ext>
            </a:extLst>
          </p:cNvPr>
          <p:cNvSpPr txBox="1"/>
          <p:nvPr/>
        </p:nvSpPr>
        <p:spPr>
          <a:xfrm>
            <a:off x="701040" y="2902418"/>
            <a:ext cx="7147560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thaiDist">
              <a:lnSpc>
                <a:spcPct val="107000"/>
              </a:lnSpc>
              <a:spcAft>
                <a:spcPts val="800"/>
              </a:spcAft>
            </a:pP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เพื่อศึกษาการจำแนก </a:t>
            </a:r>
            <a:r>
              <a:rPr lang="en-US" sz="2400" b="1" dirty="0">
                <a:solidFill>
                  <a:schemeClr val="bg1"/>
                </a:solidFill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SMS </a:t>
            </a: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หลอกลวง</a:t>
            </a:r>
            <a:r>
              <a:rPr lang="en-US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 </a:t>
            </a: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และ</a:t>
            </a:r>
            <a:r>
              <a:rPr lang="en-US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 SMS </a:t>
            </a: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จริง</a:t>
            </a:r>
            <a:r>
              <a:rPr lang="en-US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     </a:t>
            </a:r>
          </a:p>
          <a:p>
            <a:pPr indent="228600" algn="thaiDist">
              <a:lnSpc>
                <a:spcPct val="107000"/>
              </a:lnSpc>
              <a:spcAft>
                <a:spcPts val="800"/>
              </a:spcAft>
            </a:pPr>
            <a:r>
              <a:rPr lang="th-TH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จาก </a:t>
            </a:r>
            <a:r>
              <a:rPr lang="en-US" sz="2400" b="1" dirty="0">
                <a:solidFill>
                  <a:schemeClr val="bg1"/>
                </a:solidFill>
                <a:effectLst/>
                <a:latin typeface="Prompt" panose="00000500000000000000" pitchFamily="2" charset="-34"/>
                <a:ea typeface="Calibri" panose="020F0502020204030204" pitchFamily="34" charset="0"/>
                <a:cs typeface="Prompt" panose="00000500000000000000" pitchFamily="2" charset="-34"/>
              </a:rPr>
              <a:t>Machine learning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262319-4680-C907-5781-F9E7C5BA6DAC}"/>
              </a:ext>
            </a:extLst>
          </p:cNvPr>
          <p:cNvSpPr/>
          <p:nvPr/>
        </p:nvSpPr>
        <p:spPr>
          <a:xfrm flipV="1">
            <a:off x="9136380" y="551178"/>
            <a:ext cx="147955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B124-AF9A-F3AB-CAF8-3605A03FB64E}"/>
              </a:ext>
            </a:extLst>
          </p:cNvPr>
          <p:cNvSpPr txBox="1"/>
          <p:nvPr/>
        </p:nvSpPr>
        <p:spPr>
          <a:xfrm>
            <a:off x="9080501" y="594360"/>
            <a:ext cx="513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วัตถุประสงค์</a:t>
            </a:r>
            <a:endParaRPr lang="en-US" sz="3600" b="1" dirty="0">
              <a:solidFill>
                <a:schemeClr val="bg1"/>
              </a:solidFill>
              <a:latin typeface="Trade Gothic Next Heavy" panose="020B0903040303020004" pitchFamily="34" charset="0"/>
              <a:cs typeface="Prompt" panose="00000500000000000000" pitchFamily="2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8E2557-0E4C-5AF7-9311-AD3470B01789}"/>
              </a:ext>
            </a:extLst>
          </p:cNvPr>
          <p:cNvSpPr/>
          <p:nvPr/>
        </p:nvSpPr>
        <p:spPr>
          <a:xfrm flipV="1">
            <a:off x="10400030" y="1256028"/>
            <a:ext cx="127000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9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A085CF-989F-7501-C53F-5E795521CA88}"/>
              </a:ext>
            </a:extLst>
          </p:cNvPr>
          <p:cNvSpPr txBox="1"/>
          <p:nvPr/>
        </p:nvSpPr>
        <p:spPr>
          <a:xfrm>
            <a:off x="7251701" y="362550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rade Gothic Next Heavy" panose="020B0903040303020004" pitchFamily="34" charset="0"/>
                <a:cs typeface="Prompt" panose="00000500000000000000" pitchFamily="2" charset="-34"/>
              </a:rPr>
              <a:t>วรรณกรรมที่เกี่ยวข้อง</a:t>
            </a:r>
            <a:endParaRPr lang="en-US" sz="3600" b="1" dirty="0">
              <a:latin typeface="Trade Gothic Next Heavy" panose="020B0903040303020004" pitchFamily="34" charset="0"/>
              <a:cs typeface="Prompt" panose="00000500000000000000" pitchFamily="2" charset="-3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D947D0-9268-097B-49AE-74539DAA5422}"/>
              </a:ext>
            </a:extLst>
          </p:cNvPr>
          <p:cNvSpPr/>
          <p:nvPr/>
        </p:nvSpPr>
        <p:spPr>
          <a:xfrm flipV="1">
            <a:off x="7383780" y="230468"/>
            <a:ext cx="1479550" cy="4571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1BF687-CF9B-4FAD-07A0-3C77A90AE6A8}"/>
              </a:ext>
            </a:extLst>
          </p:cNvPr>
          <p:cNvSpPr/>
          <p:nvPr/>
        </p:nvSpPr>
        <p:spPr>
          <a:xfrm flipV="1">
            <a:off x="10400030" y="948018"/>
            <a:ext cx="1270000" cy="4571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3D5667D-E44F-92EA-00B3-A6DB78209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191883"/>
              </p:ext>
            </p:extLst>
          </p:nvPr>
        </p:nvGraphicFramePr>
        <p:xfrm>
          <a:off x="551981" y="1189365"/>
          <a:ext cx="10950208" cy="5548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8360">
                  <a:extLst>
                    <a:ext uri="{9D8B030D-6E8A-4147-A177-3AD203B41FA5}">
                      <a16:colId xmlns:a16="http://schemas.microsoft.com/office/drawing/2014/main" val="1689928147"/>
                    </a:ext>
                  </a:extLst>
                </a:gridCol>
                <a:gridCol w="2696744">
                  <a:extLst>
                    <a:ext uri="{9D8B030D-6E8A-4147-A177-3AD203B41FA5}">
                      <a16:colId xmlns:a16="http://schemas.microsoft.com/office/drawing/2014/main" val="1233507014"/>
                    </a:ext>
                  </a:extLst>
                </a:gridCol>
                <a:gridCol w="2737552">
                  <a:extLst>
                    <a:ext uri="{9D8B030D-6E8A-4147-A177-3AD203B41FA5}">
                      <a16:colId xmlns:a16="http://schemas.microsoft.com/office/drawing/2014/main" val="2149134277"/>
                    </a:ext>
                  </a:extLst>
                </a:gridCol>
                <a:gridCol w="2737552">
                  <a:extLst>
                    <a:ext uri="{9D8B030D-6E8A-4147-A177-3AD203B41FA5}">
                      <a16:colId xmlns:a16="http://schemas.microsoft.com/office/drawing/2014/main" val="1271803284"/>
                    </a:ext>
                  </a:extLst>
                </a:gridCol>
              </a:tblGrid>
              <a:tr h="514306"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latin typeface="Sarabun" panose="00000500000000000000" pitchFamily="2" charset="-34"/>
                          <a:cs typeface="Sarabun" panose="00000500000000000000" pitchFamily="2" charset="-34"/>
                        </a:rPr>
                        <a:t>ชื่องานวิจัย</a:t>
                      </a:r>
                      <a:endParaRPr lang="en-US" dirty="0">
                        <a:latin typeface="Sarabun" panose="00000500000000000000" pitchFamily="2" charset="-34"/>
                        <a:cs typeface="Sarabun" panose="00000500000000000000" pitchFamily="2" charset="-34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800" dirty="0">
                          <a:effectLst/>
                          <a:latin typeface="Sarabun" panose="00000500000000000000" pitchFamily="2" charset="-34"/>
                          <a:ea typeface="Calibri" panose="020F0502020204030204" pitchFamily="34" charset="0"/>
                          <a:cs typeface="Sarabun" panose="00000500000000000000" pitchFamily="2" charset="-34"/>
                        </a:rPr>
                        <a:t>ข้อมูล</a:t>
                      </a:r>
                      <a:endParaRPr lang="en-US" sz="1100" dirty="0">
                        <a:effectLst/>
                        <a:latin typeface="Sarabun" panose="00000500000000000000" pitchFamily="2" charset="-34"/>
                        <a:ea typeface="Calibri" panose="020F0502020204030204" pitchFamily="34" charset="0"/>
                        <a:cs typeface="Sarabun" panose="000005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800" dirty="0">
                          <a:effectLst/>
                          <a:latin typeface="Sarabun" panose="00000500000000000000" pitchFamily="2" charset="-34"/>
                          <a:ea typeface="Calibri" panose="020F0502020204030204" pitchFamily="34" charset="0"/>
                          <a:cs typeface="Sarabun" panose="00000500000000000000" pitchFamily="2" charset="-34"/>
                        </a:rPr>
                        <a:t>วิธีการที่ใช้</a:t>
                      </a:r>
                      <a:endParaRPr lang="en-US" sz="1100" dirty="0">
                        <a:effectLst/>
                        <a:latin typeface="Sarabun" panose="00000500000000000000" pitchFamily="2" charset="-34"/>
                        <a:ea typeface="Calibri" panose="020F0502020204030204" pitchFamily="34" charset="0"/>
                        <a:cs typeface="Sarabun" panose="000005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800" dirty="0">
                          <a:effectLst/>
                          <a:latin typeface="Sarabun" panose="00000500000000000000" pitchFamily="2" charset="-34"/>
                          <a:ea typeface="Calibri" panose="020F0502020204030204" pitchFamily="34" charset="0"/>
                          <a:cs typeface="Sarabun" panose="00000500000000000000" pitchFamily="2" charset="-34"/>
                        </a:rPr>
                        <a:t>ผลลัพธ์</a:t>
                      </a:r>
                      <a:endParaRPr lang="en-US" sz="1100" dirty="0">
                        <a:effectLst/>
                        <a:latin typeface="Sarabun" panose="00000500000000000000" pitchFamily="2" charset="-34"/>
                        <a:ea typeface="Calibri" panose="020F0502020204030204" pitchFamily="34" charset="0"/>
                        <a:cs typeface="Sarabun" panose="000005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230502"/>
                  </a:ext>
                </a:extLst>
              </a:tr>
              <a:tr h="13577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u="none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A Review of SMS Spam Detection Using Features Selection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u="sng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เก็บรวมรวมข้อมูลจาก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Kaggle 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จำนวน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5574 Record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1.Naïve Bayes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2.Random Forest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3.K-Neighbors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Neighbor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4.Support Vector Machine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Random Forest 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สามารถจำแนกข้อความ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Ham 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และ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Spam 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ได้ค่าความถูกต้องมากที่สุด โดยสามารถจำแนกได้ถูกต้องที่ 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97.45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%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139734"/>
                  </a:ext>
                </a:extLst>
              </a:tr>
              <a:tr h="2354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SMS Classification Method for Disaster Response Using Naïve Bayes Algorithm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มีข้อมูล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SMS 5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ประเภท ได้แก่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1.Spam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จำนวน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578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ข้อความ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2.Invalid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จำนวน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629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ข้อความ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3.Alert 1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จำนวน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372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ข้อความ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4.Alert 2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จำนวน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295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ข้อความ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5.Alert 3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จำนวน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406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ข้อความ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รวม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2280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ข้อความ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Naive Bayes</a:t>
                      </a: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Naive Bayes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สามารถจำแนกประเภทของ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SMS </a:t>
                      </a:r>
                      <a:r>
                        <a:rPr lang="th-TH" sz="1200" dirty="0">
                          <a:solidFill>
                            <a:schemeClr val="bg1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ได้ถูกต้อง 89%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99863"/>
                  </a:ext>
                </a:extLst>
              </a:tr>
              <a:tr h="132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การวิเคราะห์ความคิดเห็นภาษาไทยเกี่ยวกับการรีวิวสินค้าออนไลน์ โดยใช้ขั้นตอนวิธี</a:t>
                      </a:r>
                      <a:r>
                        <a:rPr lang="en-US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  </a:t>
                      </a:r>
                      <a:r>
                        <a:rPr lang="th-TH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ซัพพอร์ตเวกเตอร์</a:t>
                      </a:r>
                      <a:r>
                        <a:rPr lang="th-TH" sz="1200" dirty="0" err="1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แม</a:t>
                      </a:r>
                      <a:r>
                        <a:rPr lang="th-TH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ทชีน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ข้อมูลรีวิวจาก </a:t>
                      </a:r>
                      <a:r>
                        <a:rPr lang="en-US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Agoda Thailand </a:t>
                      </a:r>
                      <a:r>
                        <a:rPr lang="th-TH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และ </a:t>
                      </a:r>
                      <a:r>
                        <a:rPr lang="en-US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Twitter Thailand </a:t>
                      </a:r>
                      <a:r>
                        <a:rPr lang="th-TH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ที่</a:t>
                      </a:r>
                      <a:r>
                        <a:rPr lang="en-US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 </a:t>
                      </a:r>
                      <a:r>
                        <a:rPr lang="th-TH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จดทะเบียนหลักทรัพย์ โดยเก็บข้อมูลจำนวน </a:t>
                      </a:r>
                      <a:r>
                        <a:rPr lang="en-US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2,890 </a:t>
                      </a:r>
                      <a:r>
                        <a:rPr lang="th-TH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ข้อมูล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1.Support Vector Machine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2.Decision Tree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3.Naïve-Bayes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4.K-Nearest Neighbor</a:t>
                      </a:r>
                      <a:endParaRPr lang="en-US" sz="1200" dirty="0">
                        <a:effectLst/>
                        <a:latin typeface="Athiti Medium" panose="00000600000000000000" pitchFamily="2" charset="-34"/>
                        <a:ea typeface="Calibri" panose="020F0502020204030204" pitchFamily="34" charset="0"/>
                        <a:cs typeface="Athiti Medium" panose="00000600000000000000" pitchFamily="2" charset="-34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Support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Vector Machine 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ที่ </a:t>
                      </a:r>
                      <a:r>
                        <a:rPr lang="en-US" sz="1200" dirty="0"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83.38%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รองลงมาเป็น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Naïve-Bayes , Decision Tree 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และ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K-Nearest Neighbor</a:t>
                      </a:r>
                      <a:r>
                        <a:rPr lang="th-TH" sz="1200" dirty="0">
                          <a:solidFill>
                            <a:srgbClr val="000000"/>
                          </a:solidFill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 ที่ </a:t>
                      </a:r>
                      <a:r>
                        <a:rPr lang="en-US" sz="1200" dirty="0">
                          <a:effectLst/>
                          <a:latin typeface="Athiti Medium" panose="00000600000000000000" pitchFamily="2" charset="-34"/>
                          <a:ea typeface="Times New Roman" panose="02020603050405020304" pitchFamily="18" charset="0"/>
                          <a:cs typeface="Athiti Medium" panose="00000600000000000000" pitchFamily="2" charset="-34"/>
                        </a:rPr>
                        <a:t>71.26%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thiti Medium" panose="00000600000000000000" pitchFamily="2" charset="-34"/>
                          <a:ea typeface="Calibri" panose="020F0502020204030204" pitchFamily="34" charset="0"/>
                          <a:cs typeface="Athiti Medium" panose="00000600000000000000" pitchFamily="2" charset="-34"/>
                        </a:rPr>
                        <a:t> 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4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40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185C3D-ECB7-BB10-4538-33835DC90371}"/>
              </a:ext>
            </a:extLst>
          </p:cNvPr>
          <p:cNvSpPr/>
          <p:nvPr/>
        </p:nvSpPr>
        <p:spPr>
          <a:xfrm>
            <a:off x="-1079500" y="-1653701"/>
            <a:ext cx="14274799" cy="71909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39700" dir="342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3B7F72-31BB-2F93-F8C8-63A79BB54578}"/>
              </a:ext>
            </a:extLst>
          </p:cNvPr>
          <p:cNvSpPr/>
          <p:nvPr/>
        </p:nvSpPr>
        <p:spPr>
          <a:xfrm>
            <a:off x="1212351" y="1778571"/>
            <a:ext cx="2321960" cy="263018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FC5CC4-E67D-A09D-AB87-934C6D829531}"/>
              </a:ext>
            </a:extLst>
          </p:cNvPr>
          <p:cNvSpPr/>
          <p:nvPr/>
        </p:nvSpPr>
        <p:spPr>
          <a:xfrm>
            <a:off x="6255249" y="1778571"/>
            <a:ext cx="2321960" cy="2630184"/>
          </a:xfrm>
          <a:prstGeom prst="roundRect">
            <a:avLst/>
          </a:prstGeom>
          <a:solidFill>
            <a:srgbClr val="13CF36"/>
          </a:solidFill>
          <a:ln>
            <a:solidFill>
              <a:srgbClr val="34D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AB5604-229D-9459-0061-7579F777510F}"/>
              </a:ext>
            </a:extLst>
          </p:cNvPr>
          <p:cNvSpPr/>
          <p:nvPr/>
        </p:nvSpPr>
        <p:spPr>
          <a:xfrm>
            <a:off x="3748355" y="1778571"/>
            <a:ext cx="2321960" cy="2630184"/>
          </a:xfrm>
          <a:prstGeom prst="roundRect">
            <a:avLst/>
          </a:prstGeom>
          <a:solidFill>
            <a:srgbClr val="304EDB"/>
          </a:solidFill>
          <a:ln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04B20B-F6BC-D41E-3D90-C13A7CC9952D}"/>
              </a:ext>
            </a:extLst>
          </p:cNvPr>
          <p:cNvSpPr/>
          <p:nvPr/>
        </p:nvSpPr>
        <p:spPr>
          <a:xfrm>
            <a:off x="8801527" y="1778571"/>
            <a:ext cx="2321960" cy="263018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60345B-31D5-75CD-A993-1D21E0EA15DB}"/>
              </a:ext>
            </a:extLst>
          </p:cNvPr>
          <p:cNvSpPr/>
          <p:nvPr/>
        </p:nvSpPr>
        <p:spPr>
          <a:xfrm>
            <a:off x="1382232" y="1518093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4BE3CF9-0CC9-84A1-3D9C-6A18038B6F8D}"/>
              </a:ext>
            </a:extLst>
          </p:cNvPr>
          <p:cNvSpPr/>
          <p:nvPr/>
        </p:nvSpPr>
        <p:spPr>
          <a:xfrm>
            <a:off x="3937590" y="1511004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94407E4-C972-2CFB-D26D-BF0315750D74}"/>
              </a:ext>
            </a:extLst>
          </p:cNvPr>
          <p:cNvSpPr/>
          <p:nvPr/>
        </p:nvSpPr>
        <p:spPr>
          <a:xfrm>
            <a:off x="6468139" y="1479107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24B031C-B514-02D1-C800-C466EB93DCC7}"/>
              </a:ext>
            </a:extLst>
          </p:cNvPr>
          <p:cNvSpPr/>
          <p:nvPr/>
        </p:nvSpPr>
        <p:spPr>
          <a:xfrm>
            <a:off x="9023497" y="1472018"/>
            <a:ext cx="1913860" cy="66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375C5-6DCA-E4B9-1F50-BED29D86607A}"/>
              </a:ext>
            </a:extLst>
          </p:cNvPr>
          <p:cNvSpPr txBox="1"/>
          <p:nvPr/>
        </p:nvSpPr>
        <p:spPr>
          <a:xfrm>
            <a:off x="1515950" y="1694028"/>
            <a:ext cx="236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tr Medium" panose="00000600000000000000" pitchFamily="2" charset="-34"/>
                <a:cs typeface="Mitr Medium" panose="00000600000000000000" pitchFamily="2" charset="-34"/>
              </a:rPr>
              <a:t>Naive Bayes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67090B-6812-B7C2-E87C-749D7D296BFC}"/>
              </a:ext>
            </a:extLst>
          </p:cNvPr>
          <p:cNvSpPr txBox="1"/>
          <p:nvPr/>
        </p:nvSpPr>
        <p:spPr>
          <a:xfrm>
            <a:off x="7081440" y="1649348"/>
            <a:ext cx="145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LSTM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B7FEF2-C0FE-5735-5A4E-DEEC57DA5B93}"/>
              </a:ext>
            </a:extLst>
          </p:cNvPr>
          <p:cNvSpPr txBox="1"/>
          <p:nvPr/>
        </p:nvSpPr>
        <p:spPr>
          <a:xfrm>
            <a:off x="9658729" y="1614090"/>
            <a:ext cx="105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SVM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9C17A-B998-DDD9-CDF4-FBA31F326F8D}"/>
              </a:ext>
            </a:extLst>
          </p:cNvPr>
          <p:cNvSpPr txBox="1"/>
          <p:nvPr/>
        </p:nvSpPr>
        <p:spPr>
          <a:xfrm>
            <a:off x="3925423" y="1475636"/>
            <a:ext cx="189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Random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Mitr Medium" panose="00000600000000000000" pitchFamily="2" charset="-34"/>
                <a:cs typeface="Mitr Medium" panose="00000600000000000000" pitchFamily="2" charset="-34"/>
              </a:rPr>
              <a:t>Forest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95283-6F91-8D3F-0BC3-156FDC89F30D}"/>
              </a:ext>
            </a:extLst>
          </p:cNvPr>
          <p:cNvSpPr txBox="1"/>
          <p:nvPr/>
        </p:nvSpPr>
        <p:spPr>
          <a:xfrm>
            <a:off x="5090160" y="5877560"/>
            <a:ext cx="37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M </a:t>
            </a:r>
            <a:r>
              <a:rPr lang="en-US" sz="4800" b="1" dirty="0">
                <a:solidFill>
                  <a:srgbClr val="304EDB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</a:t>
            </a:r>
            <a:r>
              <a:rPr lang="en-US" sz="4800" b="1" dirty="0">
                <a:latin typeface="Prompt" panose="00000500000000000000" pitchFamily="2" charset="-34"/>
                <a:cs typeface="Prompt" panose="00000500000000000000" pitchFamily="2" charset="-34"/>
              </a:rPr>
              <a:t> DEL</a:t>
            </a:r>
          </a:p>
        </p:txBody>
      </p:sp>
      <p:pic>
        <p:nvPicPr>
          <p:cNvPr id="36" name="Picture 35" descr="Icon&#10;&#10;Description automatically generated with low confidence">
            <a:extLst>
              <a:ext uri="{FF2B5EF4-FFF2-40B4-BE49-F238E27FC236}">
                <a16:creationId xmlns:a16="http://schemas.microsoft.com/office/drawing/2014/main" id="{B1D2B3A6-D8FD-9F60-619D-4EEDB5933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37" y="2514905"/>
            <a:ext cx="1345896" cy="1345896"/>
          </a:xfrm>
          <a:prstGeom prst="rect">
            <a:avLst/>
          </a:prstGeom>
        </p:spPr>
      </p:pic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CB80C698-67A8-A488-129A-86EC90FBC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38" y="2379439"/>
            <a:ext cx="1413629" cy="1413629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2AD360CD-777B-AAA1-1EDE-0C3D0B56D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05" y="2387904"/>
            <a:ext cx="1515229" cy="1515229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5CBB32A6-5B57-8508-2CFA-797BB6EBF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38" y="2464105"/>
            <a:ext cx="1295095" cy="12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7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340914-838F-EE12-FF2F-05EE245BF6B8}"/>
              </a:ext>
            </a:extLst>
          </p:cNvPr>
          <p:cNvSpPr/>
          <p:nvPr/>
        </p:nvSpPr>
        <p:spPr>
          <a:xfrm>
            <a:off x="97301" y="686658"/>
            <a:ext cx="11635787" cy="55703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F73757D-65D5-F1F2-FCDC-CBDE4B3D1E8D}"/>
              </a:ext>
            </a:extLst>
          </p:cNvPr>
          <p:cNvSpPr/>
          <p:nvPr/>
        </p:nvSpPr>
        <p:spPr>
          <a:xfrm>
            <a:off x="986319" y="1510303"/>
            <a:ext cx="4335694" cy="2291137"/>
          </a:xfrm>
          <a:prstGeom prst="wedgeRoundRectCallout">
            <a:avLst>
              <a:gd name="adj1" fmla="val 14903"/>
              <a:gd name="adj2" fmla="val 71369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C328E-8EDA-1881-CA5B-7A7935325330}"/>
              </a:ext>
            </a:extLst>
          </p:cNvPr>
          <p:cNvSpPr txBox="1"/>
          <p:nvPr/>
        </p:nvSpPr>
        <p:spPr>
          <a:xfrm>
            <a:off x="1583613" y="2205091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คุณสามารถกู้สินเชื่อ 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K-PLUS </a:t>
            </a:r>
            <a:r>
              <a:rPr lang="en-US" sz="36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200,000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บาท</a:t>
            </a:r>
            <a:endParaRPr lang="en-US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56332D-9A05-3ADF-F95B-A655EA637B55}"/>
              </a:ext>
            </a:extLst>
          </p:cNvPr>
          <p:cNvSpPr/>
          <p:nvPr/>
        </p:nvSpPr>
        <p:spPr>
          <a:xfrm>
            <a:off x="6030931" y="955497"/>
            <a:ext cx="36000" cy="501378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40230-0859-DD23-BF9C-F0B2E7626028}"/>
              </a:ext>
            </a:extLst>
          </p:cNvPr>
          <p:cNvSpPr txBox="1"/>
          <p:nvPr/>
        </p:nvSpPr>
        <p:spPr>
          <a:xfrm>
            <a:off x="1787384" y="919110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Prompt" panose="00000500000000000000" pitchFamily="2" charset="-34"/>
                <a:cs typeface="Prompt" panose="00000500000000000000" pitchFamily="2" charset="-34"/>
              </a:rPr>
              <a:t>ข้อความหลอกลวง</a:t>
            </a:r>
            <a:endParaRPr lang="en-US" sz="2400" b="1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3" name="Picture 12" descr="A picture containing person, holding, light&#10;&#10;Description automatically generated">
            <a:extLst>
              <a:ext uri="{FF2B5EF4-FFF2-40B4-BE49-F238E27FC236}">
                <a16:creationId xmlns:a16="http://schemas.microsoft.com/office/drawing/2014/main" id="{61BAADA0-4DE0-6893-777D-3E852050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03" y="4019800"/>
            <a:ext cx="2082597" cy="2562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EE472-8B6D-8BC4-258E-C6A04B12F6D0}"/>
              </a:ext>
            </a:extLst>
          </p:cNvPr>
          <p:cNvSpPr txBox="1"/>
          <p:nvPr/>
        </p:nvSpPr>
        <p:spPr>
          <a:xfrm>
            <a:off x="1578154" y="2970943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www.slot888.com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5F88221-E01E-C7C7-CDD1-D0E7FFEBEFD3}"/>
              </a:ext>
            </a:extLst>
          </p:cNvPr>
          <p:cNvSpPr/>
          <p:nvPr/>
        </p:nvSpPr>
        <p:spPr>
          <a:xfrm>
            <a:off x="6863137" y="1510303"/>
            <a:ext cx="4335694" cy="2291137"/>
          </a:xfrm>
          <a:prstGeom prst="wedgeRoundRectCallo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887C-4804-BA60-7A04-15146A5120D0}"/>
              </a:ext>
            </a:extLst>
          </p:cNvPr>
          <p:cNvSpPr txBox="1"/>
          <p:nvPr/>
        </p:nvSpPr>
        <p:spPr>
          <a:xfrm>
            <a:off x="7024633" y="2006031"/>
            <a:ext cx="3867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คุ้ม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ต่อ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!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รับคูปองส่วนลด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10% +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ลุ้นรับ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5,000.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จาก 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Happy Bag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ทันทีเพียงซื้อแพคเกจเสริม </a:t>
            </a:r>
            <a:r>
              <a:rPr lang="en-US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30 </a:t>
            </a:r>
            <a:r>
              <a:rPr lang="th-TH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บาทขึ้นไป</a:t>
            </a:r>
            <a:endParaRPr lang="en-US" dirty="0">
              <a:solidFill>
                <a:schemeClr val="bg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B0272-C52C-E2EB-FE48-202263CCDA39}"/>
              </a:ext>
            </a:extLst>
          </p:cNvPr>
          <p:cNvSpPr txBox="1"/>
          <p:nvPr/>
        </p:nvSpPr>
        <p:spPr>
          <a:xfrm>
            <a:off x="8053544" y="891512"/>
            <a:ext cx="258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Prompt" panose="00000500000000000000" pitchFamily="2" charset="-34"/>
                <a:cs typeface="Prompt" panose="00000500000000000000" pitchFamily="2" charset="-34"/>
              </a:rPr>
              <a:t>ข้อความ</a:t>
            </a:r>
            <a:r>
              <a:rPr lang="th-TH" sz="2800" b="1" dirty="0">
                <a:latin typeface="Prompt" panose="00000500000000000000" pitchFamily="2" charset="-34"/>
                <a:cs typeface="Prompt" panose="00000500000000000000" pitchFamily="2" charset="-34"/>
              </a:rPr>
              <a:t>จริง</a:t>
            </a:r>
            <a:endParaRPr lang="en-US" sz="2800" b="1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15" name="Picture 14" descr="A picture containing person&#10;&#10;Description automatically generated">
            <a:extLst>
              <a:ext uri="{FF2B5EF4-FFF2-40B4-BE49-F238E27FC236}">
                <a16:creationId xmlns:a16="http://schemas.microsoft.com/office/drawing/2014/main" id="{B50E6710-2CFA-73BB-885D-F43E837A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27" y="4068566"/>
            <a:ext cx="2183777" cy="27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EC914CA-8318-E9AB-BFA8-33CD92C1398B}"/>
              </a:ext>
            </a:extLst>
          </p:cNvPr>
          <p:cNvSpPr/>
          <p:nvPr/>
        </p:nvSpPr>
        <p:spPr>
          <a:xfrm>
            <a:off x="5994399" y="0"/>
            <a:ext cx="6417733" cy="141393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1420D-8F13-96BD-BA70-AA1483D7B371}"/>
              </a:ext>
            </a:extLst>
          </p:cNvPr>
          <p:cNvSpPr txBox="1"/>
          <p:nvPr/>
        </p:nvSpPr>
        <p:spPr>
          <a:xfrm>
            <a:off x="5289558" y="2969050"/>
            <a:ext cx="3301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  <a:latin typeface="Trade Gothic Next Heavy" panose="020B0903040303020004" pitchFamily="34" charset="0"/>
              </a:rPr>
              <a:t>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00001-FE8B-CB1B-004B-BF809923DF8A}"/>
              </a:ext>
            </a:extLst>
          </p:cNvPr>
          <p:cNvSpPr txBox="1"/>
          <p:nvPr/>
        </p:nvSpPr>
        <p:spPr>
          <a:xfrm>
            <a:off x="8996729" y="3893139"/>
            <a:ext cx="3301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Trade Gothic Next Heavy" panose="020B0903040303020004" pitchFamily="34" charset="0"/>
              </a:rPr>
              <a:t>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1CF32-B265-DA6D-4658-B477639692A7}"/>
              </a:ext>
            </a:extLst>
          </p:cNvPr>
          <p:cNvSpPr txBox="1"/>
          <p:nvPr/>
        </p:nvSpPr>
        <p:spPr>
          <a:xfrm>
            <a:off x="8968789" y="2234519"/>
            <a:ext cx="3301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Trade Gothic Next Heavy" panose="020B0903040303020004" pitchFamily="34" charset="0"/>
              </a:rPr>
              <a:t>200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D4077-5069-B2DC-A13B-4D3E54716135}"/>
              </a:ext>
            </a:extLst>
          </p:cNvPr>
          <p:cNvSpPr txBox="1"/>
          <p:nvPr/>
        </p:nvSpPr>
        <p:spPr>
          <a:xfrm>
            <a:off x="5347176" y="406686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จำนวน </a:t>
            </a:r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SMS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B426D-F5F5-F103-4713-E4E113110A82}"/>
              </a:ext>
            </a:extLst>
          </p:cNvPr>
          <p:cNvSpPr txBox="1"/>
          <p:nvPr/>
        </p:nvSpPr>
        <p:spPr>
          <a:xfrm>
            <a:off x="9021594" y="327645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SMS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จริง</a:t>
            </a:r>
            <a:endParaRPr lang="en-US" sz="24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D3467-C88F-A219-622A-2F9D47A84688}"/>
              </a:ext>
            </a:extLst>
          </p:cNvPr>
          <p:cNvSpPr txBox="1"/>
          <p:nvPr/>
        </p:nvSpPr>
        <p:spPr>
          <a:xfrm>
            <a:off x="9072394" y="494015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mpt" panose="00000500000000000000" pitchFamily="2" charset="-34"/>
                <a:cs typeface="Prompt" panose="00000500000000000000" pitchFamily="2" charset="-34"/>
              </a:rPr>
              <a:t>SMS </a:t>
            </a:r>
            <a:r>
              <a:rPr lang="th-TH" sz="2400" dirty="0">
                <a:latin typeface="Prompt" panose="00000500000000000000" pitchFamily="2" charset="-34"/>
                <a:cs typeface="Prompt" panose="00000500000000000000" pitchFamily="2" charset="-34"/>
              </a:rPr>
              <a:t>หลอกลวง</a:t>
            </a:r>
            <a:endParaRPr lang="en-US" sz="24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8B4D1-2B3A-083C-9802-C66CD42DA15E}"/>
              </a:ext>
            </a:extLst>
          </p:cNvPr>
          <p:cNvSpPr txBox="1"/>
          <p:nvPr/>
        </p:nvSpPr>
        <p:spPr>
          <a:xfrm>
            <a:off x="8216900" y="270932"/>
            <a:ext cx="39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rade Gothic Next Heavy" panose="020B0903040303020004" pitchFamily="34" charset="0"/>
                <a:cs typeface="Prompt" panose="00000500000000000000" pitchFamily="2" charset="-34"/>
              </a:rPr>
              <a:t>ขอบเขตงานวิจัย</a:t>
            </a:r>
            <a:endParaRPr lang="en-US" sz="3600" b="1" dirty="0">
              <a:solidFill>
                <a:schemeClr val="bg1"/>
              </a:solidFill>
              <a:latin typeface="Trade Gothic Next Heavy" panose="020B0903040303020004" pitchFamily="34" charset="0"/>
              <a:cs typeface="Promp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770CB9-84C4-9F88-F274-A2BD8D4B80D7}"/>
              </a:ext>
            </a:extLst>
          </p:cNvPr>
          <p:cNvSpPr/>
          <p:nvPr/>
        </p:nvSpPr>
        <p:spPr>
          <a:xfrm flipV="1">
            <a:off x="8348980" y="176950"/>
            <a:ext cx="147955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64DC3A-F9BD-82E6-9AC6-E9CB91C5AAD9}"/>
              </a:ext>
            </a:extLst>
          </p:cNvPr>
          <p:cNvSpPr/>
          <p:nvPr/>
        </p:nvSpPr>
        <p:spPr>
          <a:xfrm flipV="1">
            <a:off x="10400030" y="881800"/>
            <a:ext cx="127000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0DB8CCA-3D57-09E0-F3B4-912E7088BC3E}"/>
              </a:ext>
            </a:extLst>
          </p:cNvPr>
          <p:cNvSpPr/>
          <p:nvPr/>
        </p:nvSpPr>
        <p:spPr>
          <a:xfrm>
            <a:off x="1469204" y="1068509"/>
            <a:ext cx="1614755" cy="1614755"/>
          </a:xfrm>
          <a:prstGeom prst="flowChartConnector">
            <a:avLst/>
          </a:prstGeom>
          <a:gradFill flip="none" rotWithShape="1">
            <a:gsLst>
              <a:gs pos="61000">
                <a:srgbClr val="002060"/>
              </a:gs>
              <a:gs pos="0">
                <a:srgbClr val="0070C0"/>
              </a:gs>
            </a:gsLst>
            <a:lin ang="81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895DB50-E584-08B4-FDE4-1487BE1B59F3}"/>
              </a:ext>
            </a:extLst>
          </p:cNvPr>
          <p:cNvSpPr/>
          <p:nvPr/>
        </p:nvSpPr>
        <p:spPr>
          <a:xfrm>
            <a:off x="1508588" y="2905872"/>
            <a:ext cx="1614755" cy="1614755"/>
          </a:xfrm>
          <a:prstGeom prst="flowChartConnector">
            <a:avLst/>
          </a:prstGeom>
          <a:gradFill>
            <a:gsLst>
              <a:gs pos="61000">
                <a:srgbClr val="002060"/>
              </a:gs>
              <a:gs pos="0">
                <a:srgbClr val="0070C0"/>
              </a:gs>
            </a:gsLst>
            <a:lin ang="81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9E35F5A-946D-B31E-47E2-9D7E506E4CF0}"/>
              </a:ext>
            </a:extLst>
          </p:cNvPr>
          <p:cNvSpPr/>
          <p:nvPr/>
        </p:nvSpPr>
        <p:spPr>
          <a:xfrm>
            <a:off x="1568521" y="4815153"/>
            <a:ext cx="1614755" cy="1614755"/>
          </a:xfrm>
          <a:prstGeom prst="flowChartConnector">
            <a:avLst/>
          </a:prstGeom>
          <a:gradFill>
            <a:gsLst>
              <a:gs pos="61000">
                <a:srgbClr val="002060"/>
              </a:gs>
              <a:gs pos="0">
                <a:srgbClr val="0070C0"/>
              </a:gs>
            </a:gsLst>
            <a:lin ang="8100000" scaled="1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D1047F12-A0CF-D8A1-57EB-4A7A11CC8632}"/>
              </a:ext>
            </a:extLst>
          </p:cNvPr>
          <p:cNvSpPr/>
          <p:nvPr/>
        </p:nvSpPr>
        <p:spPr>
          <a:xfrm>
            <a:off x="7613151" y="2609633"/>
            <a:ext cx="1058237" cy="2085654"/>
          </a:xfrm>
          <a:prstGeom prst="leftBrace">
            <a:avLst>
              <a:gd name="adj1" fmla="val 0"/>
              <a:gd name="adj2" fmla="val 50521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C6EB3701-6001-0AEF-00BB-B6E83E2CE727}"/>
              </a:ext>
            </a:extLst>
          </p:cNvPr>
          <p:cNvSpPr/>
          <p:nvPr/>
        </p:nvSpPr>
        <p:spPr>
          <a:xfrm>
            <a:off x="3791163" y="1664410"/>
            <a:ext cx="1222625" cy="4140485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2C850E-1AF4-2FB9-CF6E-091FDEDD6243}"/>
              </a:ext>
            </a:extLst>
          </p:cNvPr>
          <p:cNvCxnSpPr/>
          <p:nvPr/>
        </p:nvCxnSpPr>
        <p:spPr>
          <a:xfrm flipH="1">
            <a:off x="3920066" y="3733802"/>
            <a:ext cx="48895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211 3D Human Face Illustrations - Free in PNG, BLEND, GLTF - IconScout">
            <a:extLst>
              <a:ext uri="{FF2B5EF4-FFF2-40B4-BE49-F238E27FC236}">
                <a16:creationId xmlns:a16="http://schemas.microsoft.com/office/drawing/2014/main" id="{82357BE1-959D-4C23-0FC7-0510DAF1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40" y="508000"/>
            <a:ext cx="2112433" cy="21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211 3D Human Face Illustrations - Free in PNG, BLEND, GLTF - IconScout">
            <a:extLst>
              <a:ext uri="{FF2B5EF4-FFF2-40B4-BE49-F238E27FC236}">
                <a16:creationId xmlns:a16="http://schemas.microsoft.com/office/drawing/2014/main" id="{23BB0892-6850-E0CB-B9F1-38C34165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08" y="2463799"/>
            <a:ext cx="2160058" cy="21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211 3D Human Face Illustrations - Free in PNG, BLEND, GLTF - IconScout">
            <a:extLst>
              <a:ext uri="{FF2B5EF4-FFF2-40B4-BE49-F238E27FC236}">
                <a16:creationId xmlns:a16="http://schemas.microsoft.com/office/drawing/2014/main" id="{88CF8827-2114-BC09-AB2D-7A247F8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97" y="4246353"/>
            <a:ext cx="2407685" cy="240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6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CD964969-3EC6-D34E-B60D-3A6A20710450}"/>
              </a:ext>
            </a:extLst>
          </p:cNvPr>
          <p:cNvSpPr/>
          <p:nvPr/>
        </p:nvSpPr>
        <p:spPr>
          <a:xfrm>
            <a:off x="1" y="1150706"/>
            <a:ext cx="12192000" cy="5707294"/>
          </a:xfrm>
          <a:prstGeom prst="round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094DB05-C651-37D5-7EB6-CBF34E327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358685"/>
              </p:ext>
            </p:extLst>
          </p:nvPr>
        </p:nvGraphicFramePr>
        <p:xfrm>
          <a:off x="618067" y="2789020"/>
          <a:ext cx="6807200" cy="2336802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88331">
                  <a:extLst>
                    <a:ext uri="{9D8B030D-6E8A-4147-A177-3AD203B41FA5}">
                      <a16:colId xmlns:a16="http://schemas.microsoft.com/office/drawing/2014/main" val="2493165312"/>
                    </a:ext>
                  </a:extLst>
                </a:gridCol>
                <a:gridCol w="5718869">
                  <a:extLst>
                    <a:ext uri="{9D8B030D-6E8A-4147-A177-3AD203B41FA5}">
                      <a16:colId xmlns:a16="http://schemas.microsoft.com/office/drawing/2014/main" val="1954877661"/>
                    </a:ext>
                  </a:extLst>
                </a:gridCol>
              </a:tblGrid>
              <a:tr h="7789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b="1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ลำดับที่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b="1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ตัวอย่างข้อความ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9250111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</a:t>
                      </a:r>
                      <a:endParaRPr lang="en-US" sz="1100" dirty="0"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“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ชำระ 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55.00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บ บัตร 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x-2636@Foodpanda Thailand 22:02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น”</a:t>
                      </a:r>
                      <a:endParaRPr lang="en-US" sz="1100" dirty="0"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1747566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2</a:t>
                      </a:r>
                      <a:endParaRPr lang="en-US" sz="1100" dirty="0"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“OTP = 290291 [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รหัสอ้างอิง: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48NEAD] 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เพื่อทำรายการผ่าน 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'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แอปไทยชนะ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' 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ภายใน </a:t>
                      </a:r>
                      <a:r>
                        <a:rPr lang="en-US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5 </a:t>
                      </a:r>
                      <a:r>
                        <a:rPr lang="th-TH" sz="1600" dirty="0"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นาที”</a:t>
                      </a:r>
                      <a:endParaRPr lang="en-US" sz="1100" dirty="0">
                        <a:effectLst/>
                        <a:latin typeface="Prompt" panose="00000500000000000000" pitchFamily="2" charset="-34"/>
                        <a:ea typeface="Calibri" panose="020F0502020204030204" pitchFamily="34" charset="0"/>
                        <a:cs typeface="Prompt" panose="00000500000000000000" pitchFamily="2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4226116"/>
                  </a:ext>
                </a:extLst>
              </a:tr>
            </a:tbl>
          </a:graphicData>
        </a:graphic>
      </p:graphicFrame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268AF451-A3F4-53D2-4C41-6BC7F9BC32CB}"/>
              </a:ext>
            </a:extLst>
          </p:cNvPr>
          <p:cNvSpPr/>
          <p:nvPr/>
        </p:nvSpPr>
        <p:spPr>
          <a:xfrm>
            <a:off x="8610600" y="2350300"/>
            <a:ext cx="2616200" cy="753533"/>
          </a:xfrm>
          <a:prstGeom prst="accentBorderCallout1">
            <a:avLst>
              <a:gd name="adj1" fmla="val 71559"/>
              <a:gd name="adj2" fmla="val -8657"/>
              <a:gd name="adj3" fmla="val 205759"/>
              <a:gd name="adj4" fmla="val -41569"/>
            </a:avLst>
          </a:prstGeom>
          <a:solidFill>
            <a:srgbClr val="304EDB"/>
          </a:solidFill>
          <a:ln w="19050"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llout: Line with Border and Accent Bar 6">
            <a:extLst>
              <a:ext uri="{FF2B5EF4-FFF2-40B4-BE49-F238E27FC236}">
                <a16:creationId xmlns:a16="http://schemas.microsoft.com/office/drawing/2014/main" id="{1BABA3E0-1634-8B97-2A97-0DCA8CABA29F}"/>
              </a:ext>
            </a:extLst>
          </p:cNvPr>
          <p:cNvSpPr/>
          <p:nvPr/>
        </p:nvSpPr>
        <p:spPr>
          <a:xfrm>
            <a:off x="8644467" y="4907233"/>
            <a:ext cx="2616200" cy="753533"/>
          </a:xfrm>
          <a:prstGeom prst="accentBorderCallout1">
            <a:avLst>
              <a:gd name="adj1" fmla="val 71559"/>
              <a:gd name="adj2" fmla="val -8657"/>
              <a:gd name="adj3" fmla="val -30196"/>
              <a:gd name="adj4" fmla="val -39951"/>
            </a:avLst>
          </a:prstGeom>
          <a:solidFill>
            <a:srgbClr val="304EDB"/>
          </a:solidFill>
          <a:ln w="19050">
            <a:solidFill>
              <a:srgbClr val="304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4FD6C-54FD-0B53-B9FA-969A188940C3}"/>
              </a:ext>
            </a:extLst>
          </p:cNvPr>
          <p:cNvSpPr txBox="1"/>
          <p:nvPr/>
        </p:nvSpPr>
        <p:spPr>
          <a:xfrm>
            <a:off x="7487435" y="332576"/>
            <a:ext cx="39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rade Gothic Next Heavy" panose="020B0903040303020004" pitchFamily="34" charset="0"/>
                <a:cs typeface="Prompt" panose="00000500000000000000" pitchFamily="2" charset="-34"/>
              </a:rPr>
              <a:t>CLEANING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548F8-C961-954B-F9C0-ADC74602AAE1}"/>
              </a:ext>
            </a:extLst>
          </p:cNvPr>
          <p:cNvSpPr txBox="1"/>
          <p:nvPr/>
        </p:nvSpPr>
        <p:spPr>
          <a:xfrm>
            <a:off x="9201507" y="2478162"/>
            <a:ext cx="3975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cs typeface="Prompt" panose="00000500000000000000" pitchFamily="2" charset="-34"/>
              </a:rPr>
              <a:t>- , @</a:t>
            </a:r>
            <a:r>
              <a:rPr lang="th-TH" sz="2800" b="1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cs typeface="Prompt" panose="00000500000000000000" pitchFamily="2" charset="-34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cs typeface="Prompt" panose="00000500000000000000" pitchFamily="2" charset="-34"/>
              </a:rPr>
              <a:t>, :</a:t>
            </a:r>
          </a:p>
          <a:p>
            <a:endParaRPr lang="en-US" sz="48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Prompt" panose="00000500000000000000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EA28D-FD09-0F78-E1B3-7B9C4C41214F}"/>
              </a:ext>
            </a:extLst>
          </p:cNvPr>
          <p:cNvSpPr txBox="1"/>
          <p:nvPr/>
        </p:nvSpPr>
        <p:spPr>
          <a:xfrm>
            <a:off x="8912119" y="5044988"/>
            <a:ext cx="3975100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cs typeface="Prompt" panose="00000500000000000000" pitchFamily="2" charset="-34"/>
              </a:rPr>
              <a:t>= , [ , ] , : , ‘ , ’</a:t>
            </a:r>
          </a:p>
        </p:txBody>
      </p:sp>
    </p:spTree>
    <p:extLst>
      <p:ext uri="{BB962C8B-B14F-4D97-AF65-F5344CB8AC3E}">
        <p14:creationId xmlns:p14="http://schemas.microsoft.com/office/powerpoint/2010/main" val="82032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064B09-A963-5189-2811-8547E26F54EA}"/>
              </a:ext>
            </a:extLst>
          </p:cNvPr>
          <p:cNvSpPr/>
          <p:nvPr/>
        </p:nvSpPr>
        <p:spPr>
          <a:xfrm>
            <a:off x="-380999" y="0"/>
            <a:ext cx="10591799" cy="6858000"/>
          </a:xfrm>
          <a:prstGeom prst="roundRect">
            <a:avLst>
              <a:gd name="adj" fmla="val 44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2E3C56-D998-8379-3B8A-664F334FC389}"/>
              </a:ext>
            </a:extLst>
          </p:cNvPr>
          <p:cNvSpPr/>
          <p:nvPr/>
        </p:nvSpPr>
        <p:spPr>
          <a:xfrm>
            <a:off x="5820372" y="4598125"/>
            <a:ext cx="3221314" cy="974034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2854FFF-54F0-3DAF-B1B2-3AD637B474A9}"/>
              </a:ext>
            </a:extLst>
          </p:cNvPr>
          <p:cNvSpPr/>
          <p:nvPr/>
        </p:nvSpPr>
        <p:spPr>
          <a:xfrm>
            <a:off x="-4516443" y="-1295308"/>
            <a:ext cx="9790726" cy="9790726"/>
          </a:xfrm>
          <a:prstGeom prst="flowChartConnector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47D9537-E58F-02CC-3CCA-3F6DA04E223A}"/>
              </a:ext>
            </a:extLst>
          </p:cNvPr>
          <p:cNvSpPr/>
          <p:nvPr/>
        </p:nvSpPr>
        <p:spPr>
          <a:xfrm>
            <a:off x="4650092" y="1606415"/>
            <a:ext cx="758757" cy="75875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52612A6-D7E8-5AA2-52FE-10D92B584490}"/>
              </a:ext>
            </a:extLst>
          </p:cNvPr>
          <p:cNvSpPr/>
          <p:nvPr/>
        </p:nvSpPr>
        <p:spPr>
          <a:xfrm>
            <a:off x="4743921" y="4569596"/>
            <a:ext cx="758757" cy="75875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4CC49D-DF5D-CCCF-A678-3B9F49D37AAE}"/>
              </a:ext>
            </a:extLst>
          </p:cNvPr>
          <p:cNvSpPr/>
          <p:nvPr/>
        </p:nvSpPr>
        <p:spPr>
          <a:xfrm>
            <a:off x="5798540" y="1455947"/>
            <a:ext cx="3221314" cy="974034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8" name="Picture 10" descr="Python Logo transparent PNG - StickPNG">
            <a:extLst>
              <a:ext uri="{FF2B5EF4-FFF2-40B4-BE49-F238E27FC236}">
                <a16:creationId xmlns:a16="http://schemas.microsoft.com/office/drawing/2014/main" id="{13F5800C-42E8-BBBD-481A-0502A4D4D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8" y="2003033"/>
            <a:ext cx="3227761" cy="321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PyThaiNLP">
            <a:extLst>
              <a:ext uri="{FF2B5EF4-FFF2-40B4-BE49-F238E27FC236}">
                <a16:creationId xmlns:a16="http://schemas.microsoft.com/office/drawing/2014/main" id="{4DF1FFE2-62C5-6415-2116-1EB67A08C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83" y="1524000"/>
            <a:ext cx="750869" cy="7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77E458BC-EF92-BE23-AB1E-B0D59D884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36" y="4612426"/>
            <a:ext cx="852756" cy="92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75FB02-48F3-E4E3-D0CF-CEDBD6BD83CD}"/>
              </a:ext>
            </a:extLst>
          </p:cNvPr>
          <p:cNvSpPr txBox="1"/>
          <p:nvPr/>
        </p:nvSpPr>
        <p:spPr>
          <a:xfrm>
            <a:off x="6750835" y="1602576"/>
            <a:ext cx="397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Mitr Medium" panose="00000600000000000000" pitchFamily="2" charset="-34"/>
                <a:cs typeface="Mitr Medium" panose="00000600000000000000" pitchFamily="2" charset="-34"/>
              </a:rPr>
              <a:t>Pythainlp</a:t>
            </a:r>
            <a:endParaRPr lang="en-US" sz="32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6D569-8449-C375-A73B-B8C50D9C2822}"/>
              </a:ext>
            </a:extLst>
          </p:cNvPr>
          <p:cNvSpPr txBox="1"/>
          <p:nvPr/>
        </p:nvSpPr>
        <p:spPr>
          <a:xfrm>
            <a:off x="7169935" y="4815676"/>
            <a:ext cx="397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Mitr Medium" panose="00000600000000000000" pitchFamily="2" charset="-34"/>
                <a:cs typeface="Mitr Medium" panose="00000600000000000000" pitchFamily="2" charset="-34"/>
              </a:rPr>
              <a:t>nltk</a:t>
            </a:r>
            <a:endParaRPr lang="en-US" sz="32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13D79-8817-0097-7493-E53882E43A93}"/>
              </a:ext>
            </a:extLst>
          </p:cNvPr>
          <p:cNvSpPr txBox="1"/>
          <p:nvPr/>
        </p:nvSpPr>
        <p:spPr>
          <a:xfrm>
            <a:off x="6210300" y="2705100"/>
            <a:ext cx="299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Mitr Medium" panose="00000600000000000000" pitchFamily="2" charset="-34"/>
                <a:cs typeface="Mitr Medium" panose="00000600000000000000" pitchFamily="2" charset="-34"/>
              </a:rPr>
              <a:t>สวัสดี</a:t>
            </a:r>
          </a:p>
          <a:p>
            <a:r>
              <a:rPr lang="th-TH" sz="2000" dirty="0">
                <a:latin typeface="Mitr Medium" panose="00000600000000000000" pitchFamily="2" charset="-34"/>
                <a:cs typeface="Mitr Medium" panose="00000600000000000000" pitchFamily="2" charset="-34"/>
              </a:rPr>
              <a:t>ท่านผู้ชมทุกท่านครับ</a:t>
            </a:r>
            <a:endParaRPr lang="en-US" sz="20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84420A-89E2-EB4C-ACF2-B98209F7098A}"/>
              </a:ext>
            </a:extLst>
          </p:cNvPr>
          <p:cNvSpPr txBox="1"/>
          <p:nvPr/>
        </p:nvSpPr>
        <p:spPr>
          <a:xfrm>
            <a:off x="6197600" y="5765800"/>
            <a:ext cx="223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tr Medium" panose="00000600000000000000" pitchFamily="2" charset="-34"/>
                <a:cs typeface="Mitr Medium" panose="00000600000000000000" pitchFamily="2" charset="-34"/>
              </a:rPr>
              <a:t>Hello </a:t>
            </a:r>
            <a:endParaRPr lang="th-TH" sz="2000" dirty="0">
              <a:latin typeface="Mitr Medium" panose="00000600000000000000" pitchFamily="2" charset="-34"/>
              <a:cs typeface="Mitr Medium" panose="00000600000000000000" pitchFamily="2" charset="-34"/>
            </a:endParaRPr>
          </a:p>
          <a:p>
            <a:r>
              <a:rPr lang="en-US" sz="2000" dirty="0">
                <a:latin typeface="Mitr Medium" panose="00000600000000000000" pitchFamily="2" charset="-34"/>
                <a:cs typeface="Mitr Medium" panose="00000600000000000000" pitchFamily="2" charset="-34"/>
              </a:rPr>
              <a:t>all viewers.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42D52A-8907-A58D-1CF1-CFAED3A2D26B}"/>
              </a:ext>
            </a:extLst>
          </p:cNvPr>
          <p:cNvSpPr/>
          <p:nvPr/>
        </p:nvSpPr>
        <p:spPr>
          <a:xfrm>
            <a:off x="9506940" y="2624346"/>
            <a:ext cx="3383560" cy="2163553"/>
          </a:xfrm>
          <a:prstGeom prst="roundRect">
            <a:avLst>
              <a:gd name="adj" fmla="val 7576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7E7265-168B-6BB5-7AE6-7194011F4CA7}"/>
              </a:ext>
            </a:extLst>
          </p:cNvPr>
          <p:cNvSpPr txBox="1"/>
          <p:nvPr/>
        </p:nvSpPr>
        <p:spPr>
          <a:xfrm>
            <a:off x="8935235" y="3393276"/>
            <a:ext cx="397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tr Medium" panose="00000600000000000000" pitchFamily="2" charset="-34"/>
                <a:cs typeface="Mitr Medium" panose="00000600000000000000" pitchFamily="2" charset="-34"/>
              </a:rPr>
              <a:t>Word </a:t>
            </a:r>
          </a:p>
          <a:p>
            <a:pPr algn="ctr"/>
            <a:r>
              <a:rPr lang="en-US" sz="2400" dirty="0">
                <a:latin typeface="Mitr Medium" panose="00000600000000000000" pitchFamily="2" charset="-34"/>
                <a:cs typeface="Mitr Medium" panose="00000600000000000000" pitchFamily="2" charset="-34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76363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A778AB-790D-4010-A644-3C7A10080718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8B4DC4D3429E40BE9A34E9AF88143A" ma:contentTypeVersion="12" ma:contentTypeDescription="Create a new document." ma:contentTypeScope="" ma:versionID="10313a08a984d33211987b75facc1a68">
  <xsd:schema xmlns:xsd="http://www.w3.org/2001/XMLSchema" xmlns:xs="http://www.w3.org/2001/XMLSchema" xmlns:p="http://schemas.microsoft.com/office/2006/metadata/properties" xmlns:ns3="00363bb3-e74f-4104-86a2-6ab0a07f612a" targetNamespace="http://schemas.microsoft.com/office/2006/metadata/properties" ma:root="true" ma:fieldsID="7c6644611cd217a6dc4ba82a38dff78f" ns3:_="">
    <xsd:import namespace="00363bb3-e74f-4104-86a2-6ab0a07f61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363bb3-e74f-4104-86a2-6ab0a07f61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363bb3-e74f-4104-86a2-6ab0a07f612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A9D595-378A-4499-89AE-D9A540F48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363bb3-e74f-4104-86a2-6ab0a07f61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7D05DD-94C1-472C-B23D-55E70DDD7C41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00363bb3-e74f-4104-86a2-6ab0a07f612a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2FADA93-32F5-4889-A1BC-8C0CCC6492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763</Words>
  <Application>Microsoft Office PowerPoint</Application>
  <PresentationFormat>แบบจอกว้าง</PresentationFormat>
  <Paragraphs>188</Paragraphs>
  <Slides>21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11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33" baseType="lpstr">
      <vt:lpstr>Prompt</vt:lpstr>
      <vt:lpstr>Calibri</vt:lpstr>
      <vt:lpstr>Athiti Medium</vt:lpstr>
      <vt:lpstr>Sarabun</vt:lpstr>
      <vt:lpstr>Segoe UI Historic</vt:lpstr>
      <vt:lpstr>Trade Gothic Next Heavy</vt:lpstr>
      <vt:lpstr>Calibri Light</vt:lpstr>
      <vt:lpstr>Bahnschrift</vt:lpstr>
      <vt:lpstr>Yu Gothic UI Semibold</vt:lpstr>
      <vt:lpstr>Arial</vt:lpstr>
      <vt:lpstr>Mitr Medium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Aphirak Dulyakasem</dc:creator>
  <cp:lastModifiedBy>Peet Ornthong</cp:lastModifiedBy>
  <cp:revision>14</cp:revision>
  <dcterms:created xsi:type="dcterms:W3CDTF">2023-01-16T09:02:14Z</dcterms:created>
  <dcterms:modified xsi:type="dcterms:W3CDTF">2023-03-20T04:17:37Z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0x010100D78B4DC4D3429E40BE9A34E9AF88143A</vt:lpwstr>
  </property>
</Properties>
</file>